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705" r:id="rId2"/>
  </p:sldMasterIdLst>
  <p:notesMasterIdLst>
    <p:notesMasterId r:id="rId13"/>
  </p:notesMasterIdLst>
  <p:handoutMasterIdLst>
    <p:handoutMasterId r:id="rId14"/>
  </p:handoutMasterIdLst>
  <p:sldIdLst>
    <p:sldId id="331" r:id="rId3"/>
    <p:sldId id="382" r:id="rId4"/>
    <p:sldId id="388" r:id="rId5"/>
    <p:sldId id="383" r:id="rId6"/>
    <p:sldId id="400" r:id="rId7"/>
    <p:sldId id="399" r:id="rId8"/>
    <p:sldId id="392" r:id="rId9"/>
    <p:sldId id="396" r:id="rId10"/>
    <p:sldId id="398" r:id="rId11"/>
    <p:sldId id="391" r:id="rId12"/>
  </p:sldIdLst>
  <p:sldSz cx="9144000" cy="6858000" type="screen4x3"/>
  <p:notesSz cx="6797675" cy="9926638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59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ECOLAN Jildaz" initials="EJ" lastIdx="3" clrIdx="6">
    <p:extLst>
      <p:ext uri="{19B8F6BF-5375-455C-9EA6-DF929625EA0E}">
        <p15:presenceInfo xmlns:p15="http://schemas.microsoft.com/office/powerpoint/2012/main" userId="ECOLAN Jildaz" providerId="None"/>
      </p:ext>
    </p:extLst>
  </p:cmAuthor>
  <p:cmAuthor id="1" name="BARON Sophie" initials="BS" lastIdx="13" clrIdx="0">
    <p:extLst>
      <p:ext uri="{19B8F6BF-5375-455C-9EA6-DF929625EA0E}">
        <p15:presenceInfo xmlns:p15="http://schemas.microsoft.com/office/powerpoint/2012/main" userId="S-1-5-21-2043104406-512064258-1538882281-234640" providerId="AD"/>
      </p:ext>
    </p:extLst>
  </p:cmAuthor>
  <p:cmAuthor id="2" name="MOHAMAD-RIALLAND Camille" initials="MC" lastIdx="15" clrIdx="1">
    <p:extLst>
      <p:ext uri="{19B8F6BF-5375-455C-9EA6-DF929625EA0E}">
        <p15:presenceInfo xmlns:p15="http://schemas.microsoft.com/office/powerpoint/2012/main" userId="MOHAMAD-RIALLAND Camille" providerId="None"/>
      </p:ext>
    </p:extLst>
  </p:cmAuthor>
  <p:cmAuthor id="3" name="GEVERTZ Laure" initials="GL" lastIdx="1" clrIdx="2">
    <p:extLst>
      <p:ext uri="{19B8F6BF-5375-455C-9EA6-DF929625EA0E}">
        <p15:presenceInfo xmlns:p15="http://schemas.microsoft.com/office/powerpoint/2012/main" userId="GEVERTZ Laure" providerId="None"/>
      </p:ext>
    </p:extLst>
  </p:cmAuthor>
  <p:cmAuthor id="4" name="CHARASSE Jerome" initials="CJ" lastIdx="1" clrIdx="3">
    <p:extLst>
      <p:ext uri="{19B8F6BF-5375-455C-9EA6-DF929625EA0E}">
        <p15:presenceInfo xmlns:p15="http://schemas.microsoft.com/office/powerpoint/2012/main" userId="CHARASSE Jerome" providerId="None"/>
      </p:ext>
    </p:extLst>
  </p:cmAuthor>
  <p:cmAuthor id="5" name="BONNOIT David" initials="BD" lastIdx="7" clrIdx="4">
    <p:extLst>
      <p:ext uri="{19B8F6BF-5375-455C-9EA6-DF929625EA0E}">
        <p15:presenceInfo xmlns:p15="http://schemas.microsoft.com/office/powerpoint/2012/main" userId="S-1-5-21-2043104406-512064258-1538882281-155074" providerId="AD"/>
      </p:ext>
    </p:extLst>
  </p:cmAuthor>
  <p:cmAuthor id="6" name="TINLOT Guillaume" initials="TG" lastIdx="3" clrIdx="5">
    <p:extLst>
      <p:ext uri="{19B8F6BF-5375-455C-9EA6-DF929625EA0E}">
        <p15:presenceInfo xmlns:p15="http://schemas.microsoft.com/office/powerpoint/2012/main" userId="TINLOT Guillaum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04D"/>
    <a:srgbClr val="99CC00"/>
    <a:srgbClr val="988154"/>
    <a:srgbClr val="996600"/>
    <a:srgbClr val="984807"/>
    <a:srgbClr val="F79646"/>
    <a:srgbClr val="948A54"/>
    <a:srgbClr val="77933C"/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9"/>
  </p:normalViewPr>
  <p:slideViewPr>
    <p:cSldViewPr snapToGrid="0" snapToObjects="1">
      <p:cViewPr varScale="1">
        <p:scale>
          <a:sx n="67" d="100"/>
          <a:sy n="67" d="100"/>
        </p:scale>
        <p:origin x="1168" y="32"/>
      </p:cViewPr>
      <p:guideLst>
        <p:guide orient="horz" pos="2160"/>
        <p:guide pos="459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79" d="100"/>
          <a:sy n="79" d="100"/>
        </p:scale>
        <p:origin x="331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8701514E-7901-4089-83CA-17573E153C36}" type="datetime1">
              <a:rPr lang="fr-FR"/>
              <a:pPr>
                <a:defRPr/>
              </a:pPr>
              <a:t>15/12/2023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9749E9FF-E27B-4FD6-ABAC-9F2D67631D8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426981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B9922A48-3C58-42C6-9DFC-11D0DAED956B}" type="datetime1">
              <a:rPr lang="fr-FR"/>
              <a:pPr>
                <a:defRPr/>
              </a:pPr>
              <a:t>15/12/2023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031D36EB-473D-4CB5-942F-CB3DA3F45F9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38792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8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/>
          </a:p>
        </p:txBody>
      </p:sp>
      <p:sp>
        <p:nvSpPr>
          <p:cNvPr id="9219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DDF5952-4E1C-4A59-87A7-2053AA72C44B}" type="slidenum">
              <a:rPr lang="fr-FR" altLang="fr-FR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fr-FR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47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8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/>
          </a:p>
        </p:txBody>
      </p:sp>
      <p:sp>
        <p:nvSpPr>
          <p:cNvPr id="9219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DDF5952-4E1C-4A59-87A7-2053AA72C44B}" type="slidenum">
              <a:rPr lang="fr-FR" altLang="fr-FR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fr-FR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0173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8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/>
          </a:p>
        </p:txBody>
      </p:sp>
      <p:sp>
        <p:nvSpPr>
          <p:cNvPr id="9219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DDF5952-4E1C-4A59-87A7-2053AA72C44B}" type="slidenum">
              <a:rPr lang="fr-FR" altLang="fr-FR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fr-FR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0950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8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/>
          </a:p>
        </p:txBody>
      </p:sp>
      <p:sp>
        <p:nvSpPr>
          <p:cNvPr id="9219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DDF5952-4E1C-4A59-87A7-2053AA72C44B}" type="slidenum">
              <a:rPr lang="fr-FR" altLang="fr-FR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fr-FR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6209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8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/>
          </a:p>
        </p:txBody>
      </p:sp>
      <p:sp>
        <p:nvSpPr>
          <p:cNvPr id="9219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DDF5952-4E1C-4A59-87A7-2053AA72C44B}" type="slidenum">
              <a:rPr lang="fr-FR" altLang="fr-FR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fr-FR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1827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8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/>
          </a:p>
        </p:txBody>
      </p:sp>
      <p:sp>
        <p:nvSpPr>
          <p:cNvPr id="9219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DDF5952-4E1C-4A59-87A7-2053AA72C44B}" type="slidenum">
              <a:rPr lang="fr-FR" altLang="fr-FR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fr-FR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2280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8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/>
          </a:p>
        </p:txBody>
      </p:sp>
      <p:sp>
        <p:nvSpPr>
          <p:cNvPr id="9219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DDF5952-4E1C-4A59-87A7-2053AA72C44B}" type="slidenum">
              <a:rPr lang="fr-FR" altLang="fr-FR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fr-FR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4732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8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/>
          </a:p>
        </p:txBody>
      </p:sp>
      <p:sp>
        <p:nvSpPr>
          <p:cNvPr id="9219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DDF5952-4E1C-4A59-87A7-2053AA72C44B}" type="slidenum">
              <a:rPr lang="fr-FR" altLang="fr-FR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fr-FR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639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1" descr="DGAFP-fo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5"/>
            <a:ext cx="9072563" cy="683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986410" y="1709845"/>
            <a:ext cx="7157590" cy="1300056"/>
          </a:xfrm>
          <a:prstGeom prst="rect">
            <a:avLst/>
          </a:prstGeom>
        </p:spPr>
        <p:txBody>
          <a:bodyPr/>
          <a:lstStyle>
            <a:lvl1pPr algn="l">
              <a:defRPr sz="3200" b="0" i="0">
                <a:latin typeface="Section-Bold"/>
                <a:cs typeface="Section-Bold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986410" y="3009900"/>
            <a:ext cx="5785990" cy="49492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="0" i="0">
                <a:solidFill>
                  <a:schemeClr val="tx1"/>
                </a:solidFill>
                <a:latin typeface="Section-Medium"/>
                <a:cs typeface="Section-Medium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1848" y="415802"/>
            <a:ext cx="2242611" cy="874351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57200" y="204894"/>
            <a:ext cx="2228224" cy="1295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36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>
          <a:xfrm>
            <a:off x="7614000" y="6378000"/>
            <a:ext cx="1170000" cy="48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r"/>
            <a:r>
              <a:rPr lang="fr-FR" cap="all">
                <a:solidFill>
                  <a:srgbClr val="000000"/>
                </a:solidFill>
              </a:rPr>
              <a:t>Septembre 2020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>
          <a:xfrm>
            <a:off x="360000" y="6378000"/>
            <a:ext cx="5904000" cy="480000"/>
          </a:xfrm>
          <a:prstGeom prst="rect">
            <a:avLst/>
          </a:prstGeom>
        </p:spPr>
        <p:txBody>
          <a:bodyPr/>
          <a:lstStyle/>
          <a:p>
            <a:r>
              <a:rPr lang="fr-FR">
                <a:solidFill>
                  <a:srgbClr val="000000"/>
                </a:solidFill>
              </a:rPr>
              <a:t>Analyse de la déconcentration des décisions RH de l’Etat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>
          <a:xfrm>
            <a:off x="6264000" y="6378000"/>
            <a:ext cx="1350000" cy="480000"/>
          </a:xfrm>
          <a:prstGeom prst="rect">
            <a:avLst/>
          </a:prstGeom>
        </p:spPr>
        <p:txBody>
          <a:bodyPr/>
          <a:lstStyle/>
          <a:p>
            <a:fld id="{733122C9-A0B9-462F-8757-0847AD287B63}" type="slidenum">
              <a:rPr lang="fr-FR" smtClean="0">
                <a:solidFill>
                  <a:srgbClr val="000000"/>
                </a:solidFill>
              </a:rPr>
              <a:pPr/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12000" y="240000"/>
            <a:ext cx="5472000" cy="480000"/>
          </a:xfrm>
          <a:prstGeom prst="rect">
            <a:avLst/>
          </a:prstGeom>
        </p:spPr>
        <p:txBody>
          <a:bodyPr/>
          <a:lstStyle>
            <a:lvl1pPr marL="108000" indent="-108000" algn="r">
              <a:spcAft>
                <a:spcPts val="0"/>
              </a:spcAft>
              <a:buFont typeface="+mj-lt"/>
              <a:buAutoNum type="arabicPeriod"/>
              <a:defRPr sz="750" b="1"/>
            </a:lvl1pPr>
            <a:lvl2pPr marL="108000" indent="-108000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59999" y="2448000"/>
            <a:ext cx="2520000" cy="34320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312000" y="2448000"/>
            <a:ext cx="2520000" cy="34320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6264000" y="2448000"/>
            <a:ext cx="2520000" cy="34320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1" name="Espace réservé du titre 1">
            <a:extLst>
              <a:ext uri="{FF2B5EF4-FFF2-40B4-BE49-F238E27FC236}">
                <a16:creationId xmlns:a16="http://schemas.microsoft.com/office/drawing/2014/main" id="{428EC7CA-2B71-4EEB-A46C-B31C03082ECC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59999" y="884788"/>
            <a:ext cx="8424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</p:spTree>
    <p:extLst>
      <p:ext uri="{BB962C8B-B14F-4D97-AF65-F5344CB8AC3E}">
        <p14:creationId xmlns:p14="http://schemas.microsoft.com/office/powerpoint/2010/main" val="957069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necteur droit 9"/>
          <p:cNvCxnSpPr/>
          <p:nvPr userDrawn="1"/>
        </p:nvCxnSpPr>
        <p:spPr>
          <a:xfrm rot="10800000">
            <a:off x="457200" y="6356350"/>
            <a:ext cx="7219950" cy="1588"/>
          </a:xfrm>
          <a:prstGeom prst="line">
            <a:avLst/>
          </a:prstGeom>
          <a:ln w="63500" cap="flat" cmpd="sng" algn="ctr">
            <a:solidFill>
              <a:srgbClr val="001D7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6"/>
          <p:cNvSpPr txBox="1">
            <a:spLocks noChangeArrowheads="1"/>
          </p:cNvSpPr>
          <p:nvPr userDrawn="1"/>
        </p:nvSpPr>
        <p:spPr>
          <a:xfrm>
            <a:off x="7069084" y="6563586"/>
            <a:ext cx="2063750" cy="457200"/>
          </a:xfrm>
          <a:prstGeom prst="rect">
            <a:avLst/>
          </a:prstGeom>
          <a:ln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  <a:defRPr/>
            </a:pPr>
            <a:fld id="{F23D39E9-58C0-4A38-9244-ECE9CCFBC4C1}" type="slidenum">
              <a:rPr lang="fr-FR" altLang="fr-FR" sz="800" smtClean="0">
                <a:latin typeface="Calibri" charset="0"/>
              </a:rPr>
              <a:pPr>
                <a:spcBef>
                  <a:spcPct val="20000"/>
                </a:spcBef>
                <a:buFont typeface="Arial" charset="0"/>
                <a:buNone/>
                <a:defRPr/>
              </a:pPr>
              <a:t>‹N°›</a:t>
            </a:fld>
            <a:endParaRPr lang="fr-FR" altLang="fr-FR" sz="800" dirty="0">
              <a:latin typeface="Calibri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1122"/>
          </a:xfrm>
          <a:prstGeom prst="rect">
            <a:avLst/>
          </a:prstGeom>
          <a:solidFill>
            <a:srgbClr val="002892"/>
          </a:solidFill>
        </p:spPr>
        <p:txBody>
          <a:bodyPr anchor="ctr"/>
          <a:lstStyle>
            <a:lvl1pPr algn="l">
              <a:defRPr sz="1400" b="0" i="0">
                <a:solidFill>
                  <a:schemeClr val="bg1"/>
                </a:solidFill>
                <a:latin typeface="Section-Medium"/>
                <a:cs typeface="Section-Medium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10167"/>
            <a:ext cx="8229600" cy="841022"/>
          </a:xfrm>
          <a:prstGeom prst="rect">
            <a:avLst/>
          </a:prstGeom>
        </p:spPr>
        <p:txBody>
          <a:bodyPr/>
          <a:lstStyle>
            <a:lvl1pPr>
              <a:buNone/>
              <a:defRPr sz="2000" b="0" i="0">
                <a:latin typeface="Section-Bold"/>
                <a:cs typeface="Section-Bold"/>
              </a:defRPr>
            </a:lvl1pPr>
            <a:lvl3pPr>
              <a:buNone/>
              <a:defRPr sz="1400" b="0" i="0">
                <a:latin typeface="Section-Medium"/>
                <a:cs typeface="Section-Medium"/>
              </a:defRPr>
            </a:lvl3pPr>
            <a:lvl4pPr>
              <a:buNone/>
              <a:defRPr sz="1400"/>
            </a:lvl4pPr>
            <a:lvl5pPr>
              <a:buNone/>
              <a:defRPr sz="1400"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5" name="Espace réservé du texte 2"/>
          <p:cNvSpPr>
            <a:spLocks noGrp="1"/>
          </p:cNvSpPr>
          <p:nvPr>
            <p:ph type="body" idx="10"/>
          </p:nvPr>
        </p:nvSpPr>
        <p:spPr>
          <a:xfrm>
            <a:off x="7436556" y="274639"/>
            <a:ext cx="1241338" cy="241122"/>
          </a:xfrm>
          <a:prstGeom prst="rect">
            <a:avLst/>
          </a:prstGeom>
          <a:noFill/>
        </p:spPr>
        <p:txBody>
          <a:bodyPr anchor="b"/>
          <a:lstStyle>
            <a:lvl1pPr marL="0" indent="0" algn="r">
              <a:buNone/>
              <a:defRPr sz="1000" b="0" i="0">
                <a:ln>
                  <a:noFill/>
                </a:ln>
                <a:solidFill>
                  <a:schemeClr val="bg1"/>
                </a:solidFill>
                <a:latin typeface="Section-Medium"/>
                <a:cs typeface="Section-Medium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5" name="Espace réservé du texte 2"/>
          <p:cNvSpPr>
            <a:spLocks noGrp="1"/>
          </p:cNvSpPr>
          <p:nvPr>
            <p:ph type="body" idx="15"/>
          </p:nvPr>
        </p:nvSpPr>
        <p:spPr>
          <a:xfrm>
            <a:off x="457201" y="6450615"/>
            <a:ext cx="6506632" cy="19931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00" b="0" i="0">
                <a:latin typeface="Section-Medium"/>
                <a:cs typeface="Section-Medium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7150" y="6292137"/>
            <a:ext cx="1324181" cy="516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443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Connecteur droit 16"/>
          <p:cNvCxnSpPr/>
          <p:nvPr userDrawn="1"/>
        </p:nvCxnSpPr>
        <p:spPr>
          <a:xfrm rot="10800000">
            <a:off x="457200" y="6356350"/>
            <a:ext cx="7232650" cy="1588"/>
          </a:xfrm>
          <a:prstGeom prst="line">
            <a:avLst/>
          </a:prstGeom>
          <a:ln w="63500" cap="flat" cmpd="sng" algn="ctr">
            <a:solidFill>
              <a:srgbClr val="001D7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6"/>
          <p:cNvSpPr txBox="1">
            <a:spLocks noChangeArrowheads="1"/>
          </p:cNvSpPr>
          <p:nvPr userDrawn="1"/>
        </p:nvSpPr>
        <p:spPr>
          <a:xfrm>
            <a:off x="5372806" y="6530799"/>
            <a:ext cx="2063750" cy="457200"/>
          </a:xfrm>
          <a:prstGeom prst="rect">
            <a:avLst/>
          </a:prstGeom>
          <a:ln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>
              <a:spcBef>
                <a:spcPct val="20000"/>
              </a:spcBef>
              <a:buFont typeface="Arial" charset="0"/>
              <a:buNone/>
              <a:defRPr/>
            </a:pPr>
            <a:fld id="{070CFF80-F92F-47F3-BB69-7CC2BECB08AF}" type="slidenum">
              <a:rPr lang="fr-FR" altLang="fr-FR" sz="800" smtClean="0">
                <a:latin typeface="Calibri" charset="0"/>
              </a:rPr>
              <a:pPr algn="r">
                <a:spcBef>
                  <a:spcPct val="20000"/>
                </a:spcBef>
                <a:buFont typeface="Arial" charset="0"/>
                <a:buNone/>
                <a:defRPr/>
              </a:pPr>
              <a:t>‹N°›</a:t>
            </a:fld>
            <a:endParaRPr lang="fr-FR" altLang="fr-FR" sz="800">
              <a:latin typeface="Calibri" charset="0"/>
            </a:endParaRPr>
          </a:p>
        </p:txBody>
      </p:sp>
      <p:sp>
        <p:nvSpPr>
          <p:cNvPr id="9" name="Espace réservé du contenu 2"/>
          <p:cNvSpPr>
            <a:spLocks noGrp="1"/>
          </p:cNvSpPr>
          <p:nvPr>
            <p:ph idx="13"/>
          </p:nvPr>
        </p:nvSpPr>
        <p:spPr>
          <a:xfrm>
            <a:off x="457200" y="910167"/>
            <a:ext cx="8229600" cy="841022"/>
          </a:xfrm>
          <a:prstGeom prst="rect">
            <a:avLst/>
          </a:prstGeom>
        </p:spPr>
        <p:txBody>
          <a:bodyPr/>
          <a:lstStyle>
            <a:lvl1pPr>
              <a:buNone/>
              <a:defRPr sz="2000" b="0" i="0">
                <a:latin typeface="Section-Bold"/>
                <a:cs typeface="Section-Bold"/>
              </a:defRPr>
            </a:lvl1pPr>
            <a:lvl3pPr>
              <a:buNone/>
              <a:defRPr sz="1400" b="0" i="0">
                <a:latin typeface="Section-Medium"/>
                <a:cs typeface="Section-Medium"/>
              </a:defRPr>
            </a:lvl3pPr>
            <a:lvl4pPr>
              <a:buNone/>
              <a:defRPr sz="1400"/>
            </a:lvl4pPr>
            <a:lvl5pPr>
              <a:buNone/>
              <a:defRPr sz="1400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2" name="Espace réservé pour une image  2"/>
          <p:cNvSpPr>
            <a:spLocks noGrp="1"/>
          </p:cNvSpPr>
          <p:nvPr>
            <p:ph type="pic" idx="15"/>
          </p:nvPr>
        </p:nvSpPr>
        <p:spPr>
          <a:xfrm>
            <a:off x="457201" y="1928988"/>
            <a:ext cx="1991077" cy="16270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13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41926" y="3986389"/>
            <a:ext cx="4135967" cy="173990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 i="0">
                <a:latin typeface="Section-Medium"/>
                <a:cs typeface="Section-Medium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Espace réservé du texte 3"/>
          <p:cNvSpPr>
            <a:spLocks noGrp="1"/>
          </p:cNvSpPr>
          <p:nvPr>
            <p:ph type="body" sz="half" idx="16"/>
          </p:nvPr>
        </p:nvSpPr>
        <p:spPr>
          <a:xfrm>
            <a:off x="2603500" y="1928987"/>
            <a:ext cx="6074393" cy="16270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>
                <a:latin typeface="Section-Medium"/>
                <a:cs typeface="Section-Medium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5" name="Espace réservé du texte 2"/>
          <p:cNvSpPr>
            <a:spLocks noGrp="1"/>
          </p:cNvSpPr>
          <p:nvPr>
            <p:ph type="body" idx="17"/>
          </p:nvPr>
        </p:nvSpPr>
        <p:spPr>
          <a:xfrm>
            <a:off x="4541926" y="3668889"/>
            <a:ext cx="4144874" cy="31749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 i="0" cap="all">
                <a:solidFill>
                  <a:srgbClr val="001D72"/>
                </a:solidFill>
                <a:latin typeface="Section-Bold"/>
                <a:cs typeface="Section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6" name="Espace réservé du texte 2"/>
          <p:cNvSpPr>
            <a:spLocks noGrp="1"/>
          </p:cNvSpPr>
          <p:nvPr>
            <p:ph type="body" idx="18"/>
          </p:nvPr>
        </p:nvSpPr>
        <p:spPr>
          <a:xfrm>
            <a:off x="457201" y="6450615"/>
            <a:ext cx="3776133" cy="19931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00" b="0" i="0">
                <a:latin typeface="Section-Medium"/>
                <a:cs typeface="Section-Medium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8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457200" y="3668893"/>
            <a:ext cx="1991078" cy="20573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19" name="Espace réservé pour une image  2"/>
          <p:cNvSpPr>
            <a:spLocks noGrp="1"/>
          </p:cNvSpPr>
          <p:nvPr>
            <p:ph type="pic" idx="19"/>
          </p:nvPr>
        </p:nvSpPr>
        <p:spPr>
          <a:xfrm>
            <a:off x="2603500" y="3668891"/>
            <a:ext cx="1770944" cy="20573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21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0694" cy="241123"/>
          </a:xfrm>
          <a:prstGeom prst="rect">
            <a:avLst/>
          </a:prstGeom>
          <a:solidFill>
            <a:srgbClr val="001D72"/>
          </a:solidFill>
        </p:spPr>
        <p:txBody>
          <a:bodyPr anchor="ctr"/>
          <a:lstStyle>
            <a:lvl1pPr algn="l">
              <a:defRPr sz="1400" b="0" i="0">
                <a:solidFill>
                  <a:schemeClr val="bg1"/>
                </a:solidFill>
                <a:latin typeface="Section-Medium"/>
                <a:cs typeface="Section-Medium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1" name="Espace réservé du texte 2"/>
          <p:cNvSpPr>
            <a:spLocks noGrp="1"/>
          </p:cNvSpPr>
          <p:nvPr>
            <p:ph type="body" idx="14"/>
          </p:nvPr>
        </p:nvSpPr>
        <p:spPr>
          <a:xfrm>
            <a:off x="7436556" y="274639"/>
            <a:ext cx="1241338" cy="241122"/>
          </a:xfrm>
          <a:prstGeom prst="rect">
            <a:avLst/>
          </a:prstGeom>
          <a:noFill/>
        </p:spPr>
        <p:txBody>
          <a:bodyPr anchor="b"/>
          <a:lstStyle>
            <a:lvl1pPr marL="0" indent="0" algn="r">
              <a:buNone/>
              <a:defRPr sz="1000" b="0" i="0">
                <a:ln>
                  <a:noFill/>
                </a:ln>
                <a:solidFill>
                  <a:schemeClr val="bg1"/>
                </a:solidFill>
                <a:latin typeface="Section-Medium"/>
                <a:cs typeface="Section-Medium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pic>
        <p:nvPicPr>
          <p:cNvPr id="24" name="Image 2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9850" y="6278644"/>
            <a:ext cx="1393397" cy="543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695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448319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6248400" y="6448319"/>
            <a:ext cx="2428056" cy="365125"/>
          </a:xfrm>
          <a:prstGeom prst="rect">
            <a:avLst/>
          </a:prstGeom>
        </p:spPr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3505200" y="6448319"/>
            <a:ext cx="2133600" cy="365125"/>
          </a:xfrm>
          <a:prstGeom prst="rect">
            <a:avLst/>
          </a:prstGeom>
        </p:spPr>
        <p:txBody>
          <a:bodyPr/>
          <a:lstStyle/>
          <a:p>
            <a:fld id="{5D657CFF-B5C7-4E3D-91ED-AE67077906A6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pic>
        <p:nvPicPr>
          <p:cNvPr id="6" name="Image 2" descr="LA PALETTE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5600700"/>
            <a:ext cx="1677988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I:\DGAFP-Logo24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0433" y="6247847"/>
            <a:ext cx="1041490" cy="405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Connecteur droit 8"/>
          <p:cNvCxnSpPr/>
          <p:nvPr/>
        </p:nvCxnSpPr>
        <p:spPr>
          <a:xfrm rot="10800000">
            <a:off x="3" y="6354831"/>
            <a:ext cx="7219950" cy="1587"/>
          </a:xfrm>
          <a:prstGeom prst="line">
            <a:avLst/>
          </a:prstGeom>
          <a:ln w="635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2993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necteur droit 9"/>
          <p:cNvCxnSpPr/>
          <p:nvPr userDrawn="1"/>
        </p:nvCxnSpPr>
        <p:spPr>
          <a:xfrm rot="10800000">
            <a:off x="457200" y="6356350"/>
            <a:ext cx="7219950" cy="1588"/>
          </a:xfrm>
          <a:prstGeom prst="line">
            <a:avLst/>
          </a:prstGeom>
          <a:ln w="63500" cap="flat" cmpd="sng" algn="ctr">
            <a:solidFill>
              <a:srgbClr val="001D7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6"/>
          <p:cNvSpPr txBox="1">
            <a:spLocks noChangeArrowheads="1"/>
          </p:cNvSpPr>
          <p:nvPr userDrawn="1"/>
        </p:nvSpPr>
        <p:spPr>
          <a:xfrm>
            <a:off x="7069084" y="6563586"/>
            <a:ext cx="2063750" cy="457200"/>
          </a:xfrm>
          <a:prstGeom prst="rect">
            <a:avLst/>
          </a:prstGeom>
          <a:ln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  <a:defRPr/>
            </a:pPr>
            <a:fld id="{F23D39E9-58C0-4A38-9244-ECE9CCFBC4C1}" type="slidenum">
              <a:rPr lang="fr-FR" altLang="fr-FR" sz="800" smtClean="0">
                <a:latin typeface="Calibri" charset="0"/>
              </a:rPr>
              <a:pPr>
                <a:spcBef>
                  <a:spcPct val="20000"/>
                </a:spcBef>
                <a:buFont typeface="Arial" charset="0"/>
                <a:buNone/>
                <a:defRPr/>
              </a:pPr>
              <a:t>‹N°›</a:t>
            </a:fld>
            <a:endParaRPr lang="fr-FR" altLang="fr-FR" sz="800" dirty="0">
              <a:latin typeface="Calibri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1122"/>
          </a:xfrm>
          <a:prstGeom prst="rect">
            <a:avLst/>
          </a:prstGeom>
          <a:solidFill>
            <a:srgbClr val="002892"/>
          </a:solidFill>
        </p:spPr>
        <p:txBody>
          <a:bodyPr anchor="ctr"/>
          <a:lstStyle>
            <a:lvl1pPr algn="l">
              <a:defRPr sz="1400" b="0" i="0">
                <a:solidFill>
                  <a:schemeClr val="bg1"/>
                </a:solidFill>
                <a:latin typeface="Section-Medium"/>
                <a:cs typeface="Section-Medium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10167"/>
            <a:ext cx="8229600" cy="841022"/>
          </a:xfrm>
          <a:prstGeom prst="rect">
            <a:avLst/>
          </a:prstGeom>
        </p:spPr>
        <p:txBody>
          <a:bodyPr/>
          <a:lstStyle>
            <a:lvl1pPr>
              <a:buNone/>
              <a:defRPr sz="2000" b="0" i="0">
                <a:latin typeface="Section-Bold"/>
                <a:cs typeface="Section-Bold"/>
              </a:defRPr>
            </a:lvl1pPr>
            <a:lvl3pPr>
              <a:buNone/>
              <a:defRPr sz="1400" b="0" i="0">
                <a:latin typeface="Section-Medium"/>
                <a:cs typeface="Section-Medium"/>
              </a:defRPr>
            </a:lvl3pPr>
            <a:lvl4pPr>
              <a:buNone/>
              <a:defRPr sz="1400"/>
            </a:lvl4pPr>
            <a:lvl5pPr>
              <a:buNone/>
              <a:defRPr sz="1400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5" name="Espace réservé du texte 2"/>
          <p:cNvSpPr>
            <a:spLocks noGrp="1"/>
          </p:cNvSpPr>
          <p:nvPr>
            <p:ph type="body" idx="10"/>
          </p:nvPr>
        </p:nvSpPr>
        <p:spPr>
          <a:xfrm>
            <a:off x="7436556" y="274639"/>
            <a:ext cx="1241338" cy="241122"/>
          </a:xfrm>
          <a:prstGeom prst="rect">
            <a:avLst/>
          </a:prstGeom>
          <a:noFill/>
        </p:spPr>
        <p:txBody>
          <a:bodyPr anchor="b"/>
          <a:lstStyle>
            <a:lvl1pPr marL="0" indent="0" algn="r">
              <a:buNone/>
              <a:defRPr sz="1000" b="0" i="0">
                <a:ln>
                  <a:noFill/>
                </a:ln>
                <a:solidFill>
                  <a:schemeClr val="bg1"/>
                </a:solidFill>
                <a:latin typeface="Section-Medium"/>
                <a:cs typeface="Section-Medium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0" name="Espace réservé pour une image  2"/>
          <p:cNvSpPr>
            <a:spLocks noGrp="1"/>
          </p:cNvSpPr>
          <p:nvPr>
            <p:ph type="pic" idx="12"/>
          </p:nvPr>
        </p:nvSpPr>
        <p:spPr>
          <a:xfrm>
            <a:off x="457200" y="3668890"/>
            <a:ext cx="3578578" cy="2057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21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212168" y="3986389"/>
            <a:ext cx="4465726" cy="173990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 i="0">
                <a:latin typeface="Section-Medium"/>
                <a:cs typeface="Section-Medium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2" name="Espace réservé du texte 3"/>
          <p:cNvSpPr>
            <a:spLocks noGrp="1"/>
          </p:cNvSpPr>
          <p:nvPr>
            <p:ph type="body" sz="half" idx="13"/>
          </p:nvPr>
        </p:nvSpPr>
        <p:spPr>
          <a:xfrm>
            <a:off x="2603500" y="1855611"/>
            <a:ext cx="6074393" cy="16862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>
                <a:latin typeface="Section-Medium"/>
                <a:cs typeface="Section-Medium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4" name="Espace réservé du texte 2"/>
          <p:cNvSpPr>
            <a:spLocks noGrp="1"/>
          </p:cNvSpPr>
          <p:nvPr>
            <p:ph type="body" idx="14"/>
          </p:nvPr>
        </p:nvSpPr>
        <p:spPr>
          <a:xfrm>
            <a:off x="4212167" y="3668889"/>
            <a:ext cx="4474633" cy="31749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 i="0" cap="all">
                <a:solidFill>
                  <a:srgbClr val="001D72"/>
                </a:solidFill>
                <a:latin typeface="Section-Bold"/>
                <a:cs typeface="Section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5" name="Espace réservé du texte 2"/>
          <p:cNvSpPr>
            <a:spLocks noGrp="1"/>
          </p:cNvSpPr>
          <p:nvPr>
            <p:ph type="body" idx="15"/>
          </p:nvPr>
        </p:nvSpPr>
        <p:spPr>
          <a:xfrm>
            <a:off x="457201" y="6450615"/>
            <a:ext cx="6506632" cy="19931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00" b="0" i="0">
                <a:latin typeface="Section-Medium"/>
                <a:cs typeface="Section-Medium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7150" y="6292137"/>
            <a:ext cx="1324181" cy="516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238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18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>
                <a:solidFill>
                  <a:srgbClr val="000000">
                    <a:alpha val="0"/>
                  </a:srgbClr>
                </a:solidFill>
              </a:rPr>
              <a:t>Août 2020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18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>
                <a:solidFill>
                  <a:srgbClr val="000000">
                    <a:alpha val="0"/>
                  </a:srgbClr>
                </a:solidFill>
              </a:rPr>
              <a:pPr/>
              <a:t>‹N°›</a:t>
            </a:fld>
            <a:endParaRPr lang="fr-FR">
              <a:solidFill>
                <a:srgbClr val="000000">
                  <a:alpha val="0"/>
                </a:srgbClr>
              </a:solidFill>
            </a:endParaRPr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</p:spTree>
    <p:extLst>
      <p:ext uri="{BB962C8B-B14F-4D97-AF65-F5344CB8AC3E}">
        <p14:creationId xmlns:p14="http://schemas.microsoft.com/office/powerpoint/2010/main" val="3728973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</p:spTree>
    <p:extLst>
      <p:ext uri="{BB962C8B-B14F-4D97-AF65-F5344CB8AC3E}">
        <p14:creationId xmlns:p14="http://schemas.microsoft.com/office/powerpoint/2010/main" val="3539688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>
          <a:xfrm>
            <a:off x="7614000" y="6378000"/>
            <a:ext cx="1170000" cy="480000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fr-FR" cap="all">
                <a:solidFill>
                  <a:srgbClr val="000000"/>
                </a:solidFill>
              </a:rPr>
              <a:t>Septembre 2020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>
          <a:xfrm>
            <a:off x="360000" y="6378000"/>
            <a:ext cx="5904000" cy="480000"/>
          </a:xfrm>
          <a:prstGeom prst="rect">
            <a:avLst/>
          </a:prstGeom>
        </p:spPr>
        <p:txBody>
          <a:bodyPr/>
          <a:lstStyle/>
          <a:p>
            <a:r>
              <a:rPr lang="fr-FR">
                <a:solidFill>
                  <a:srgbClr val="000000"/>
                </a:solidFill>
              </a:rPr>
              <a:t>Analyse de la déconcentration des décisions RH de l’Etat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>
          <a:xfrm>
            <a:off x="6264000" y="6378000"/>
            <a:ext cx="1350000" cy="480000"/>
          </a:xfrm>
          <a:prstGeom prst="rect">
            <a:avLst/>
          </a:prstGeom>
        </p:spPr>
        <p:txBody>
          <a:bodyPr/>
          <a:lstStyle/>
          <a:p>
            <a:fld id="{733122C9-A0B9-462F-8757-0847AD287B63}" type="slidenum">
              <a:rPr lang="fr-FR" smtClean="0">
                <a:solidFill>
                  <a:srgbClr val="000000"/>
                </a:solidFill>
              </a:rPr>
              <a:pPr/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9998" y="2522624"/>
            <a:ext cx="2520000" cy="3374400"/>
          </a:xfrm>
          <a:prstGeom prst="rect">
            <a:avLst/>
          </a:prstGeo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12000" y="2524800"/>
            <a:ext cx="2520000" cy="3374400"/>
          </a:xfrm>
          <a:prstGeom prst="rect">
            <a:avLst/>
          </a:prstGeo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2524800"/>
            <a:ext cx="2520000" cy="3374400"/>
          </a:xfrm>
          <a:prstGeom prst="rect">
            <a:avLst/>
          </a:prstGeo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u titre 1">
            <a:extLst>
              <a:ext uri="{FF2B5EF4-FFF2-40B4-BE49-F238E27FC236}">
                <a16:creationId xmlns:a16="http://schemas.microsoft.com/office/drawing/2014/main" id="{BD215200-7D41-4064-B592-ED478A83CBEB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59999" y="884788"/>
            <a:ext cx="8424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</p:spTree>
    <p:extLst>
      <p:ext uri="{BB962C8B-B14F-4D97-AF65-F5344CB8AC3E}">
        <p14:creationId xmlns:p14="http://schemas.microsoft.com/office/powerpoint/2010/main" val="4130091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9144000" cy="5875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/>
              <a:t>Sélectionner l’icône pour insérer une image, </a:t>
            </a:r>
            <a:br>
              <a:rPr lang="fr-FR"/>
            </a:br>
            <a:r>
              <a:rPr lang="fr-FR"/>
              <a:t>puis disposer l’image en arrière plan </a:t>
            </a:r>
            <a:br>
              <a:rPr lang="fr-FR"/>
            </a:br>
            <a:r>
              <a:rPr lang="fr-FR"/>
              <a:t>(Sélectionner l’image avec le bouton droit de la souris / </a:t>
            </a:r>
            <a:br>
              <a:rPr lang="fr-FR"/>
            </a:br>
            <a:r>
              <a:rPr lang="fr-FR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984000"/>
            <a:ext cx="8424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396000" indent="-396000">
              <a:buFont typeface="+mj-lt"/>
              <a:buAutoNum type="arabicPeriod"/>
              <a:defRPr sz="3250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>
          <a:xfrm>
            <a:off x="7614000" y="6378000"/>
            <a:ext cx="1170000" cy="48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r"/>
            <a:r>
              <a:rPr lang="fr-FR" cap="all">
                <a:solidFill>
                  <a:srgbClr val="000000"/>
                </a:solidFill>
              </a:rPr>
              <a:t>Septembre 2020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>
          <a:xfrm>
            <a:off x="360000" y="6378000"/>
            <a:ext cx="5904000" cy="480000"/>
          </a:xfrm>
          <a:prstGeom prst="rect">
            <a:avLst/>
          </a:prstGeom>
        </p:spPr>
        <p:txBody>
          <a:bodyPr/>
          <a:lstStyle/>
          <a:p>
            <a:r>
              <a:rPr lang="fr-FR">
                <a:solidFill>
                  <a:srgbClr val="000000"/>
                </a:solidFill>
              </a:rPr>
              <a:t>Analyse de la déconcentration des décisions RH de l’Etat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>
          <a:xfrm>
            <a:off x="6264000" y="6378000"/>
            <a:ext cx="1350000" cy="480000"/>
          </a:xfrm>
          <a:prstGeom prst="rect">
            <a:avLst/>
          </a:prstGeom>
        </p:spPr>
        <p:txBody>
          <a:bodyPr/>
          <a:lstStyle/>
          <a:p>
            <a:fld id="{733122C9-A0B9-462F-8757-0847AD287B63}" type="slidenum">
              <a:rPr lang="fr-FR" smtClean="0">
                <a:solidFill>
                  <a:srgbClr val="000000"/>
                </a:solidFill>
              </a:rPr>
              <a:pPr/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059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ags" Target="../tags/tag1.xml"/><Relationship Id="rId3" Type="http://schemas.openxmlformats.org/officeDocument/2006/relationships/slideLayout" Target="../slideLayouts/slideLayout8.xml"/><Relationship Id="rId7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10" Type="http://schemas.openxmlformats.org/officeDocument/2006/relationships/image" Target="../media/image6.emf"/><Relationship Id="rId4" Type="http://schemas.openxmlformats.org/officeDocument/2006/relationships/slideLayout" Target="../slideLayouts/slideLayout9.xml"/><Relationship Id="rId9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12" r:id="rId5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C7FCB09C-8F4F-4F33-9E84-EE4BAB8AAA4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8"/>
            </p:custDataLst>
          </p:nvPr>
        </p:nvGraphicFramePr>
        <p:xfrm>
          <a:off x="1588" y="2118"/>
          <a:ext cx="1588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3" name="think-cell Slide" r:id="rId9" imgW="530" imgH="531" progId="TCLayout.ActiveDocument.1">
                  <p:embed/>
                </p:oleObj>
              </mc:Choice>
              <mc:Fallback>
                <p:oleObj name="think-cell Slide" r:id="rId9" imgW="530" imgH="531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2118"/>
                        <a:ext cx="1588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966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defRPr sz="105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720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3pPr>
      <a:lvl4pPr marL="612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4pPr>
      <a:lvl5pPr marL="828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re 1"/>
          <p:cNvSpPr>
            <a:spLocks noGrp="1"/>
          </p:cNvSpPr>
          <p:nvPr>
            <p:ph type="ctrTitle"/>
          </p:nvPr>
        </p:nvSpPr>
        <p:spPr bwMode="auto">
          <a:xfrm>
            <a:off x="1097030" y="2989338"/>
            <a:ext cx="7158037" cy="166527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br>
              <a:rPr lang="fr-FR" sz="1200" b="0" i="0" u="none" strike="noStrike" baseline="0" dirty="0">
                <a:solidFill>
                  <a:srgbClr val="000000"/>
                </a:solidFill>
                <a:latin typeface="Marianne" panose="02000000000000000000" pitchFamily="2" charset="0"/>
              </a:rPr>
            </a:br>
            <a:r>
              <a:rPr lang="fr-FR" sz="1200" b="1" i="0" u="none" strike="noStrike" baseline="0" dirty="0">
                <a:solidFill>
                  <a:srgbClr val="000000"/>
                </a:solidFill>
                <a:latin typeface="Marianne" panose="02000000000000000000" pitchFamily="2" charset="0"/>
              </a:rPr>
              <a:t> </a:t>
            </a:r>
            <a:r>
              <a:rPr lang="fr-FR" sz="3200" b="1" i="0" u="none" strike="noStrike" baseline="0" dirty="0">
                <a:solidFill>
                  <a:srgbClr val="000000"/>
                </a:solidFill>
                <a:latin typeface="Marianne" panose="02000000000000000000" pitchFamily="2" charset="0"/>
              </a:rPr>
              <a:t>Logement des agents publics </a:t>
            </a:r>
            <a:br>
              <a:rPr lang="fr-FR" sz="3200" b="0" i="0" u="none" strike="noStrike" baseline="0" dirty="0">
                <a:solidFill>
                  <a:srgbClr val="000000"/>
                </a:solidFill>
                <a:latin typeface="Marianne" panose="02000000000000000000" pitchFamily="2" charset="0"/>
              </a:rPr>
            </a:br>
            <a:br>
              <a:rPr lang="fr-FR" sz="3200" b="0" i="0" u="none" strike="noStrike" baseline="0" dirty="0">
                <a:solidFill>
                  <a:srgbClr val="000000"/>
                </a:solidFill>
                <a:latin typeface="Marianne" panose="02000000000000000000" pitchFamily="2" charset="0"/>
              </a:rPr>
            </a:br>
            <a:r>
              <a:rPr lang="fr-FR" sz="2800" b="0" i="0" u="none" strike="noStrike" baseline="0" dirty="0">
                <a:solidFill>
                  <a:srgbClr val="000000"/>
                </a:solidFill>
                <a:latin typeface="Marianne" panose="02000000000000000000" pitchFamily="2" charset="0"/>
              </a:rPr>
              <a:t>Groupe de travail du </a:t>
            </a:r>
            <a:r>
              <a:rPr lang="fr-FR" sz="2800" dirty="0">
                <a:solidFill>
                  <a:srgbClr val="000000"/>
                </a:solidFill>
                <a:latin typeface="Marianne" panose="02000000000000000000" pitchFamily="2" charset="0"/>
              </a:rPr>
              <a:t>21</a:t>
            </a:r>
            <a:r>
              <a:rPr lang="fr-FR" sz="2800" b="0" i="0" u="none" strike="noStrike" baseline="0" dirty="0">
                <a:solidFill>
                  <a:srgbClr val="000000"/>
                </a:solidFill>
                <a:latin typeface="Marianne" panose="02000000000000000000" pitchFamily="2" charset="0"/>
              </a:rPr>
              <a:t> décembre 2023</a:t>
            </a:r>
            <a:endParaRPr lang="fr-FR" altLang="fr-FR" sz="2800" dirty="0">
              <a:latin typeface="Section-Bold" charset="0"/>
              <a:ea typeface="ＭＳ Ｐゴシック" panose="020B0600070205080204" pitchFamily="34" charset="-128"/>
            </a:endParaRP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1877717" y="3326674"/>
            <a:ext cx="5786437" cy="495300"/>
          </a:xfrm>
          <a:prstGeom prst="rect">
            <a:avLst/>
          </a:prstGeom>
        </p:spPr>
        <p:txBody>
          <a:bodyPr/>
          <a:lstStyle>
            <a:lvl1pPr marL="0" indent="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Section-Medium"/>
                <a:ea typeface="ＭＳ Ｐゴシック" charset="-128"/>
                <a:cs typeface="Section-Medium"/>
              </a:defRPr>
            </a:lvl1pPr>
            <a:lvl2pPr marL="457200" indent="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2pPr>
            <a:lvl3pPr marL="914400" indent="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3pPr>
            <a:lvl4pPr marL="1371600" indent="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4pPr>
            <a:lvl5pPr marL="1828800" indent="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endParaRPr lang="fr-FR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1413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241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r"/>
            <a:r>
              <a:rPr lang="fr-FR" altLang="fr-FR" dirty="0">
                <a:latin typeface="Section-Medium" charset="0"/>
                <a:ea typeface="ＭＳ Ｐゴシック" panose="020B0600070205080204" pitchFamily="34" charset="-128"/>
              </a:rPr>
              <a:t>21 décembre 2023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457200" y="566008"/>
            <a:ext cx="8229600" cy="62847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/>
              <a:t>Nouveau partenariat dans le cadre du deuxième CILAP</a:t>
            </a:r>
            <a:endParaRPr lang="fr-FR" sz="2400" b="1" dirty="0">
              <a:solidFill>
                <a:schemeClr val="bg1"/>
              </a:solidFill>
            </a:endParaRPr>
          </a:p>
        </p:txBody>
      </p:sp>
      <p:cxnSp>
        <p:nvCxnSpPr>
          <p:cNvPr id="37" name="Connecteur droit 36"/>
          <p:cNvCxnSpPr/>
          <p:nvPr/>
        </p:nvCxnSpPr>
        <p:spPr>
          <a:xfrm flipH="1">
            <a:off x="583195" y="6222201"/>
            <a:ext cx="7590405" cy="0"/>
          </a:xfrm>
          <a:prstGeom prst="line">
            <a:avLst/>
          </a:prstGeom>
          <a:noFill/>
          <a:ln w="19050" cap="flat" cmpd="sng" algn="ctr">
            <a:solidFill>
              <a:srgbClr val="A5A5A5"/>
            </a:solidFill>
            <a:prstDash val="solid"/>
            <a:miter lim="800000"/>
          </a:ln>
          <a:effectLst/>
        </p:spPr>
      </p:cxnSp>
      <p:sp>
        <p:nvSpPr>
          <p:cNvPr id="3" name="ZoneTexte 2"/>
          <p:cNvSpPr txBox="1"/>
          <p:nvPr/>
        </p:nvSpPr>
        <p:spPr>
          <a:xfrm>
            <a:off x="457200" y="1874728"/>
            <a:ext cx="82296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b="1" dirty="0">
                <a:latin typeface="+mj-lt"/>
              </a:rPr>
              <a:t>Dialogue avec un des grands acteurs institutionnels : CDC Habitat</a:t>
            </a:r>
          </a:p>
          <a:p>
            <a:pPr marL="285750" indent="-285750" algn="just">
              <a:buFontTx/>
              <a:buChar char="-"/>
            </a:pPr>
            <a:endParaRPr lang="fr-FR" sz="1400" dirty="0">
              <a:latin typeface="+mj-lt"/>
            </a:endParaRPr>
          </a:p>
          <a:p>
            <a:pPr marL="285750" indent="-285750" algn="just">
              <a:buFontTx/>
              <a:buChar char="-"/>
            </a:pPr>
            <a:r>
              <a:rPr lang="fr-FR" sz="1400" dirty="0">
                <a:latin typeface="+mj-lt"/>
              </a:rPr>
              <a:t>Un accord de confiance et de transparence</a:t>
            </a:r>
          </a:p>
          <a:p>
            <a:pPr marL="285750" indent="-285750" algn="just">
              <a:buFontTx/>
              <a:buChar char="-"/>
            </a:pPr>
            <a:endParaRPr lang="fr-FR" sz="1400" dirty="0">
              <a:latin typeface="+mj-lt"/>
            </a:endParaRPr>
          </a:p>
          <a:p>
            <a:pPr marL="285750" indent="-285750" algn="just">
              <a:buFontTx/>
              <a:buChar char="-"/>
            </a:pPr>
            <a:r>
              <a:rPr lang="fr-FR" sz="1400" dirty="0">
                <a:latin typeface="+mj-lt"/>
              </a:rPr>
              <a:t>Un accès privilégié et renforcé des agents publics à l’offre de logements LLI de CDCH (23000 logements en stock, en augmentation)</a:t>
            </a:r>
          </a:p>
          <a:p>
            <a:pPr marL="285750" indent="-285750" algn="just">
              <a:buFontTx/>
              <a:buChar char="-"/>
            </a:pPr>
            <a:endParaRPr lang="fr-FR" sz="1400" dirty="0">
              <a:latin typeface="+mj-lt"/>
            </a:endParaRPr>
          </a:p>
          <a:p>
            <a:pPr marL="285750" indent="-285750" algn="just">
              <a:buFontTx/>
              <a:buChar char="-"/>
            </a:pPr>
            <a:r>
              <a:rPr lang="fr-FR" sz="1400" dirty="0">
                <a:latin typeface="+mj-lt"/>
              </a:rPr>
              <a:t>Une attention particulière aux agents publics dans le cadre des attributions de logements sociaux (typologie et localisation adaptées dans les conventions de gestion en flux, contribution au suivi du 5% préfectoral, prise en compte des travailleurs « essentiels » de la fonction publique). </a:t>
            </a:r>
          </a:p>
          <a:p>
            <a:pPr marL="285750" indent="-285750" algn="just">
              <a:buFontTx/>
              <a:buChar char="-"/>
            </a:pPr>
            <a:endParaRPr lang="fr-FR" sz="1400" dirty="0">
              <a:latin typeface="+mj-lt"/>
            </a:endParaRPr>
          </a:p>
          <a:p>
            <a:pPr marL="285750" indent="-285750" algn="just">
              <a:buFontTx/>
              <a:buChar char="-"/>
            </a:pPr>
            <a:r>
              <a:rPr lang="fr-FR" sz="1400" dirty="0">
                <a:latin typeface="+mj-lt"/>
              </a:rPr>
              <a:t>Un dialogue partenarial sur des thématiques prioritaires (location choisie, couverture numérique, mobilisation du foncier, cadre juridique etc.)</a:t>
            </a:r>
          </a:p>
        </p:txBody>
      </p:sp>
    </p:spTree>
    <p:extLst>
      <p:ext uri="{BB962C8B-B14F-4D97-AF65-F5344CB8AC3E}">
        <p14:creationId xmlns:p14="http://schemas.microsoft.com/office/powerpoint/2010/main" val="1092355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91757" y="2778972"/>
            <a:ext cx="7157590" cy="1300056"/>
          </a:xfrm>
        </p:spPr>
        <p:txBody>
          <a:bodyPr/>
          <a:lstStyle/>
          <a:p>
            <a:pPr algn="ctr"/>
            <a:br>
              <a:rPr lang="fr-FR" dirty="0">
                <a:latin typeface="+mn-lt"/>
              </a:rPr>
            </a:br>
            <a:r>
              <a:rPr lang="fr-FR" sz="2800" b="1" dirty="0">
                <a:latin typeface="+mn-lt"/>
              </a:rPr>
              <a:t>Information sur le deuxième Comité du logement des agents publics</a:t>
            </a:r>
          </a:p>
        </p:txBody>
      </p:sp>
    </p:spTree>
    <p:extLst>
      <p:ext uri="{BB962C8B-B14F-4D97-AF65-F5344CB8AC3E}">
        <p14:creationId xmlns:p14="http://schemas.microsoft.com/office/powerpoint/2010/main" val="3595370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241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r"/>
            <a:r>
              <a:rPr lang="fr-FR" altLang="fr-FR" dirty="0">
                <a:latin typeface="Section-Medium" charset="0"/>
                <a:ea typeface="ＭＳ Ｐゴシック" panose="020B0600070205080204" pitchFamily="34" charset="-128"/>
              </a:rPr>
              <a:t>21 décembre 2023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457200" y="568975"/>
            <a:ext cx="8229600" cy="62847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700" b="1" dirty="0">
                <a:solidFill>
                  <a:schemeClr val="bg1"/>
                </a:solidFill>
              </a:rPr>
              <a:t>Ordre du jour </a:t>
            </a:r>
          </a:p>
        </p:txBody>
      </p:sp>
      <p:cxnSp>
        <p:nvCxnSpPr>
          <p:cNvPr id="37" name="Connecteur droit 36"/>
          <p:cNvCxnSpPr/>
          <p:nvPr/>
        </p:nvCxnSpPr>
        <p:spPr>
          <a:xfrm flipH="1">
            <a:off x="583195" y="6222201"/>
            <a:ext cx="7590405" cy="0"/>
          </a:xfrm>
          <a:prstGeom prst="line">
            <a:avLst/>
          </a:prstGeom>
          <a:noFill/>
          <a:ln w="19050" cap="flat" cmpd="sng" algn="ctr">
            <a:solidFill>
              <a:srgbClr val="A5A5A5"/>
            </a:solidFill>
            <a:prstDash val="solid"/>
            <a:miter lim="800000"/>
          </a:ln>
          <a:effectLst/>
        </p:spPr>
      </p:cxnSp>
      <p:sp>
        <p:nvSpPr>
          <p:cNvPr id="3" name="ZoneTexte 2"/>
          <p:cNvSpPr txBox="1"/>
          <p:nvPr/>
        </p:nvSpPr>
        <p:spPr>
          <a:xfrm>
            <a:off x="583195" y="2181039"/>
            <a:ext cx="7761735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fr-FR" b="1" dirty="0">
                <a:latin typeface="+mj-lt"/>
              </a:rPr>
              <a:t>Création d’une délégation pour le logement des agents publics</a:t>
            </a:r>
          </a:p>
          <a:p>
            <a:pPr algn="just"/>
            <a:endParaRPr lang="fr-FR" b="1" dirty="0">
              <a:latin typeface="+mj-lt"/>
            </a:endParaRPr>
          </a:p>
          <a:p>
            <a:pPr algn="just"/>
            <a:endParaRPr lang="fr-FR" b="1" dirty="0">
              <a:latin typeface="+mj-lt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fr-FR" b="1" dirty="0">
                <a:latin typeface="+mj-lt"/>
              </a:rPr>
              <a:t>Suivi des décisions du premier CILAP</a:t>
            </a:r>
          </a:p>
          <a:p>
            <a:pPr algn="just"/>
            <a:endParaRPr lang="fr-FR" b="1" dirty="0">
              <a:latin typeface="+mj-lt"/>
            </a:endParaRPr>
          </a:p>
          <a:p>
            <a:pPr algn="just"/>
            <a:endParaRPr lang="fr-FR" b="1" dirty="0">
              <a:latin typeface="+mj-lt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fr-FR" b="1" dirty="0">
                <a:latin typeface="+mj-lt"/>
              </a:rPr>
              <a:t>Focus sur la consultation FP+</a:t>
            </a:r>
          </a:p>
          <a:p>
            <a:pPr algn="just"/>
            <a:endParaRPr lang="fr-FR" b="1" dirty="0">
              <a:latin typeface="+mj-lt"/>
            </a:endParaRPr>
          </a:p>
          <a:p>
            <a:pPr algn="just"/>
            <a:endParaRPr lang="fr-FR" b="1" dirty="0">
              <a:latin typeface="+mj-lt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fr-FR" b="1" dirty="0">
                <a:latin typeface="+mj-lt"/>
              </a:rPr>
              <a:t>Partenariats</a:t>
            </a:r>
          </a:p>
          <a:p>
            <a:pPr algn="just"/>
            <a:endParaRPr lang="fr-FR" b="1" dirty="0">
              <a:latin typeface="+mj-lt"/>
            </a:endParaRPr>
          </a:p>
          <a:p>
            <a:pPr algn="just"/>
            <a:endParaRPr lang="fr-FR" b="1" dirty="0">
              <a:latin typeface="+mj-lt"/>
            </a:endParaRPr>
          </a:p>
          <a:p>
            <a:pPr algn="just"/>
            <a:endParaRPr lang="fr-FR" sz="1400" b="1" dirty="0">
              <a:latin typeface="+mj-lt"/>
            </a:endParaRPr>
          </a:p>
          <a:p>
            <a:pPr algn="just"/>
            <a:endParaRPr lang="fr-FR" sz="1400" b="1" dirty="0">
              <a:latin typeface="+mj-lt"/>
            </a:endParaRPr>
          </a:p>
          <a:p>
            <a:pPr algn="just"/>
            <a:endParaRPr lang="fr-FR" sz="1400" dirty="0">
              <a:latin typeface="+mj-lt"/>
            </a:endParaRPr>
          </a:p>
          <a:p>
            <a:pPr marL="285750" lvl="1" indent="-285750" algn="just">
              <a:buFont typeface="Wingdings" panose="05000000000000000000" pitchFamily="2" charset="2"/>
              <a:buChar char="q"/>
            </a:pPr>
            <a:endParaRPr lang="fr-FR" sz="1400" dirty="0">
              <a:latin typeface="+mj-lt"/>
            </a:endParaRPr>
          </a:p>
          <a:p>
            <a:pPr marL="0" lvl="1" algn="just"/>
            <a:endParaRPr lang="fr-FR" sz="1400" dirty="0">
              <a:latin typeface="+mj-lt"/>
            </a:endParaRPr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6615BB9-6771-498B-8B1B-9FA805B6F4FB}"/>
              </a:ext>
            </a:extLst>
          </p:cNvPr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2914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241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r"/>
            <a:r>
              <a:rPr lang="fr-FR" altLang="fr-FR" dirty="0">
                <a:latin typeface="Section-Medium" charset="0"/>
                <a:ea typeface="ＭＳ Ｐゴシック" panose="020B0600070205080204" pitchFamily="34" charset="-128"/>
              </a:rPr>
              <a:t>21 décembre 2023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457200" y="566007"/>
            <a:ext cx="8229600" cy="100732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latin typeface="+mn-lt"/>
              </a:rPr>
              <a:t>Création d’une délégation interministérielle pour le logement des agents publics  </a:t>
            </a:r>
            <a:endParaRPr lang="fr-FR" sz="2400" b="1" dirty="0">
              <a:solidFill>
                <a:schemeClr val="bg1"/>
              </a:solidFill>
            </a:endParaRPr>
          </a:p>
        </p:txBody>
      </p:sp>
      <p:cxnSp>
        <p:nvCxnSpPr>
          <p:cNvPr id="37" name="Connecteur droit 36"/>
          <p:cNvCxnSpPr/>
          <p:nvPr/>
        </p:nvCxnSpPr>
        <p:spPr>
          <a:xfrm flipH="1">
            <a:off x="583195" y="6222201"/>
            <a:ext cx="7590405" cy="0"/>
          </a:xfrm>
          <a:prstGeom prst="line">
            <a:avLst/>
          </a:prstGeom>
          <a:noFill/>
          <a:ln w="19050" cap="flat" cmpd="sng" algn="ctr">
            <a:solidFill>
              <a:srgbClr val="A5A5A5"/>
            </a:solidFill>
            <a:prstDash val="solid"/>
            <a:miter lim="800000"/>
          </a:ln>
          <a:effectLst/>
        </p:spPr>
      </p:cxnSp>
      <p:sp>
        <p:nvSpPr>
          <p:cNvPr id="3" name="ZoneTexte 2"/>
          <p:cNvSpPr txBox="1"/>
          <p:nvPr/>
        </p:nvSpPr>
        <p:spPr>
          <a:xfrm>
            <a:off x="457201" y="1573335"/>
            <a:ext cx="8229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fr-FR" dirty="0">
              <a:latin typeface="+mj-lt"/>
            </a:endParaRPr>
          </a:p>
          <a:p>
            <a:pPr marL="285750" indent="-285750" algn="just">
              <a:buFontTx/>
              <a:buChar char="-"/>
            </a:pPr>
            <a:r>
              <a:rPr lang="fr-FR" dirty="0">
                <a:latin typeface="+mj-lt"/>
              </a:rPr>
              <a:t>Une délégation interministérielle portée par les Ministères en charge de la fonction publique, du logement et des comptes publics;</a:t>
            </a:r>
          </a:p>
          <a:p>
            <a:pPr marL="285750" indent="-285750" algn="just">
              <a:buFontTx/>
              <a:buChar char="-"/>
            </a:pPr>
            <a:endParaRPr lang="fr-FR" dirty="0">
              <a:latin typeface="+mj-lt"/>
            </a:endParaRPr>
          </a:p>
          <a:p>
            <a:pPr marL="285750" indent="-285750" algn="just">
              <a:buFontTx/>
              <a:buChar char="-"/>
            </a:pPr>
            <a:endParaRPr lang="fr-FR" dirty="0">
              <a:latin typeface="+mj-lt"/>
            </a:endParaRPr>
          </a:p>
          <a:p>
            <a:pPr marL="285750" indent="-285750" algn="just">
              <a:buFontTx/>
              <a:buChar char="-"/>
            </a:pPr>
            <a:r>
              <a:rPr lang="fr-FR" dirty="0">
                <a:latin typeface="+mj-lt"/>
              </a:rPr>
              <a:t>Une structuration transversale pour mener ses missions et assurer une coordination interministérielle et une approche relevant des trois versants de la fonction publique; </a:t>
            </a:r>
          </a:p>
          <a:p>
            <a:pPr marL="285750" indent="-285750" algn="just">
              <a:buFontTx/>
              <a:buChar char="-"/>
            </a:pPr>
            <a:endParaRPr lang="fr-FR" dirty="0">
              <a:latin typeface="+mj-lt"/>
            </a:endParaRPr>
          </a:p>
          <a:p>
            <a:pPr marL="285750" indent="-285750" algn="just">
              <a:buFontTx/>
              <a:buChar char="-"/>
            </a:pPr>
            <a:r>
              <a:rPr lang="fr-FR" dirty="0">
                <a:latin typeface="+mj-lt"/>
              </a:rPr>
              <a:t>Nomination du délégué interministériel: </a:t>
            </a:r>
            <a:r>
              <a:rPr lang="fr-FR">
                <a:latin typeface="+mj-lt"/>
              </a:rPr>
              <a:t>Guillaume Decroix. </a:t>
            </a:r>
            <a:endParaRPr lang="fr-FR" dirty="0">
              <a:latin typeface="+mj-lt"/>
            </a:endParaRPr>
          </a:p>
          <a:p>
            <a:pPr algn="just"/>
            <a:endParaRPr lang="fr-F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77001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241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r"/>
            <a:r>
              <a:rPr lang="fr-FR" altLang="fr-FR" dirty="0">
                <a:latin typeface="Section-Medium" charset="0"/>
                <a:ea typeface="ＭＳ Ｐゴシック" panose="020B0600070205080204" pitchFamily="34" charset="-128"/>
              </a:rPr>
              <a:t>21 décembre 2023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457200" y="566008"/>
            <a:ext cx="8229600" cy="62847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latin typeface="+mn-lt"/>
              </a:rPr>
              <a:t>Missions de la délégation</a:t>
            </a:r>
            <a:endParaRPr lang="fr-FR" sz="2400" b="1" dirty="0">
              <a:solidFill>
                <a:schemeClr val="bg1"/>
              </a:solidFill>
            </a:endParaRPr>
          </a:p>
        </p:txBody>
      </p:sp>
      <p:cxnSp>
        <p:nvCxnSpPr>
          <p:cNvPr id="37" name="Connecteur droit 36"/>
          <p:cNvCxnSpPr/>
          <p:nvPr/>
        </p:nvCxnSpPr>
        <p:spPr>
          <a:xfrm flipH="1">
            <a:off x="583195" y="6222201"/>
            <a:ext cx="7590405" cy="0"/>
          </a:xfrm>
          <a:prstGeom prst="line">
            <a:avLst/>
          </a:prstGeom>
          <a:noFill/>
          <a:ln w="19050" cap="flat" cmpd="sng" algn="ctr">
            <a:solidFill>
              <a:srgbClr val="A5A5A5"/>
            </a:solidFill>
            <a:prstDash val="solid"/>
            <a:miter lim="800000"/>
          </a:ln>
          <a:effectLst/>
        </p:spPr>
      </p:cxnSp>
      <p:sp>
        <p:nvSpPr>
          <p:cNvPr id="3" name="ZoneTexte 2"/>
          <p:cNvSpPr txBox="1"/>
          <p:nvPr/>
        </p:nvSpPr>
        <p:spPr>
          <a:xfrm>
            <a:off x="457201" y="1573335"/>
            <a:ext cx="8229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>
                <a:latin typeface="+mj-lt"/>
              </a:rPr>
              <a:t>1° Coordonner les politiques de logement des différents ministères employeurs publics ;</a:t>
            </a:r>
          </a:p>
          <a:p>
            <a:pPr algn="just"/>
            <a:endParaRPr lang="fr-FR" dirty="0">
              <a:latin typeface="+mj-lt"/>
            </a:endParaRPr>
          </a:p>
          <a:p>
            <a:pPr algn="just"/>
            <a:r>
              <a:rPr lang="fr-FR" dirty="0">
                <a:latin typeface="+mj-lt"/>
              </a:rPr>
              <a:t>2° Définir les objectifs et priorités de la politique interministérielle du logement en termes de publics, de territoires et d’instruments ;</a:t>
            </a:r>
          </a:p>
          <a:p>
            <a:pPr algn="just"/>
            <a:endParaRPr lang="fr-FR" dirty="0">
              <a:latin typeface="+mj-lt"/>
            </a:endParaRPr>
          </a:p>
          <a:p>
            <a:pPr algn="just"/>
            <a:r>
              <a:rPr lang="fr-FR" dirty="0">
                <a:latin typeface="+mj-lt"/>
              </a:rPr>
              <a:t>3° Développer des dispositifs favorisant l’entrée des agents publics dans le parc locatif, l’accession à la propriété et l’adéquation des parcours résidentiels avec les parcours professionnels ;</a:t>
            </a:r>
          </a:p>
          <a:p>
            <a:pPr algn="just"/>
            <a:endParaRPr lang="fr-FR" dirty="0">
              <a:latin typeface="+mj-lt"/>
            </a:endParaRPr>
          </a:p>
          <a:p>
            <a:pPr algn="just"/>
            <a:r>
              <a:rPr lang="fr-FR" dirty="0">
                <a:latin typeface="+mj-lt"/>
              </a:rPr>
              <a:t>4° Animer, au regard des bassins d’emplois publics, une démarche de priorisation favorisant les agents publics exerçant des missions essentielles et de proximité ;</a:t>
            </a:r>
          </a:p>
          <a:p>
            <a:pPr algn="just"/>
            <a:endParaRPr lang="fr-F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06612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241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r"/>
            <a:r>
              <a:rPr lang="fr-FR" altLang="fr-FR" dirty="0">
                <a:latin typeface="Section-Medium" charset="0"/>
                <a:ea typeface="ＭＳ Ｐゴシック" panose="020B0600070205080204" pitchFamily="34" charset="-128"/>
              </a:rPr>
              <a:t>21 décembre 2023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457200" y="566008"/>
            <a:ext cx="8229600" cy="62847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latin typeface="+mn-lt"/>
              </a:rPr>
              <a:t>Missions de la délégation</a:t>
            </a:r>
            <a:endParaRPr lang="fr-FR" sz="2400" b="1" dirty="0">
              <a:solidFill>
                <a:schemeClr val="bg1"/>
              </a:solidFill>
            </a:endParaRPr>
          </a:p>
        </p:txBody>
      </p:sp>
      <p:cxnSp>
        <p:nvCxnSpPr>
          <p:cNvPr id="37" name="Connecteur droit 36"/>
          <p:cNvCxnSpPr/>
          <p:nvPr/>
        </p:nvCxnSpPr>
        <p:spPr>
          <a:xfrm flipH="1">
            <a:off x="583195" y="6222201"/>
            <a:ext cx="7590405" cy="0"/>
          </a:xfrm>
          <a:prstGeom prst="line">
            <a:avLst/>
          </a:prstGeom>
          <a:noFill/>
          <a:ln w="19050" cap="flat" cmpd="sng" algn="ctr">
            <a:solidFill>
              <a:srgbClr val="A5A5A5"/>
            </a:solidFill>
            <a:prstDash val="solid"/>
            <a:miter lim="800000"/>
          </a:ln>
          <a:effectLst/>
        </p:spPr>
      </p:cxnSp>
      <p:sp>
        <p:nvSpPr>
          <p:cNvPr id="3" name="ZoneTexte 2"/>
          <p:cNvSpPr txBox="1"/>
          <p:nvPr/>
        </p:nvSpPr>
        <p:spPr>
          <a:xfrm>
            <a:off x="457201" y="1573335"/>
            <a:ext cx="8229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>
                <a:latin typeface="+mj-lt"/>
              </a:rPr>
              <a:t>5° Animer une démarche pluriannuelle d’identification et de mobilisation du foncier public en faveur du logement des agents publics;</a:t>
            </a:r>
          </a:p>
          <a:p>
            <a:pPr algn="just"/>
            <a:endParaRPr lang="fr-FR" dirty="0">
              <a:latin typeface="+mj-lt"/>
            </a:endParaRPr>
          </a:p>
          <a:p>
            <a:pPr algn="just"/>
            <a:r>
              <a:rPr lang="fr-FR" dirty="0">
                <a:latin typeface="+mj-lt"/>
              </a:rPr>
              <a:t>6° Evaluer l’efficience des dispositifs, ministériels ou interministériels, en faveur du logement des agents publics ;</a:t>
            </a:r>
          </a:p>
          <a:p>
            <a:pPr algn="just"/>
            <a:endParaRPr lang="fr-FR" dirty="0">
              <a:latin typeface="+mj-lt"/>
            </a:endParaRPr>
          </a:p>
          <a:p>
            <a:pPr algn="just"/>
            <a:r>
              <a:rPr lang="fr-FR" dirty="0">
                <a:latin typeface="+mj-lt"/>
              </a:rPr>
              <a:t>7° Animer le suivi de la demande et des politiques d’attribution des logements pour les agents publics ;</a:t>
            </a:r>
          </a:p>
          <a:p>
            <a:pPr algn="just"/>
            <a:endParaRPr lang="fr-FR" dirty="0">
              <a:latin typeface="+mj-lt"/>
            </a:endParaRPr>
          </a:p>
          <a:p>
            <a:pPr algn="just"/>
            <a:r>
              <a:rPr lang="fr-FR" dirty="0">
                <a:latin typeface="+mj-lt"/>
              </a:rPr>
              <a:t>8° Veiller à l’information des agents publics, notamment par des moyens numériques, concernant leurs droits en matière d’accès au logement et leur accès à des services ;</a:t>
            </a:r>
          </a:p>
          <a:p>
            <a:pPr algn="just"/>
            <a:endParaRPr lang="fr-FR" dirty="0">
              <a:latin typeface="+mj-lt"/>
            </a:endParaRPr>
          </a:p>
          <a:p>
            <a:pPr algn="just"/>
            <a:r>
              <a:rPr lang="fr-FR" dirty="0">
                <a:latin typeface="+mj-lt"/>
              </a:rPr>
              <a:t>9° Conduire toute étude prospective permettant d’anticiper sur les besoins futurs en lien avec les cartographies des services, la démographie et les évolutions sociologiques.</a:t>
            </a:r>
          </a:p>
        </p:txBody>
      </p:sp>
    </p:spTree>
    <p:extLst>
      <p:ext uri="{BB962C8B-B14F-4D97-AF65-F5344CB8AC3E}">
        <p14:creationId xmlns:p14="http://schemas.microsoft.com/office/powerpoint/2010/main" val="1264671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241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r"/>
            <a:r>
              <a:rPr lang="fr-FR" altLang="fr-FR" dirty="0">
                <a:latin typeface="Section-Medium" charset="0"/>
                <a:ea typeface="ＭＳ Ｐゴシック" panose="020B0600070205080204" pitchFamily="34" charset="-128"/>
              </a:rPr>
              <a:t>21 décembre 2023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457200" y="566008"/>
            <a:ext cx="8229600" cy="62847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chemeClr val="bg1"/>
                </a:solidFill>
              </a:rPr>
              <a:t>Suivi des décisions du premier CILAP 1/2</a:t>
            </a:r>
          </a:p>
        </p:txBody>
      </p:sp>
      <p:cxnSp>
        <p:nvCxnSpPr>
          <p:cNvPr id="37" name="Connecteur droit 36"/>
          <p:cNvCxnSpPr/>
          <p:nvPr/>
        </p:nvCxnSpPr>
        <p:spPr>
          <a:xfrm flipH="1">
            <a:off x="583195" y="6222201"/>
            <a:ext cx="7590405" cy="0"/>
          </a:xfrm>
          <a:prstGeom prst="line">
            <a:avLst/>
          </a:prstGeom>
          <a:noFill/>
          <a:ln w="19050" cap="flat" cmpd="sng" algn="ctr">
            <a:solidFill>
              <a:srgbClr val="A5A5A5"/>
            </a:solidFill>
            <a:prstDash val="solid"/>
            <a:miter lim="800000"/>
          </a:ln>
          <a:effectLst/>
        </p:spPr>
      </p:cxnSp>
      <p:sp>
        <p:nvSpPr>
          <p:cNvPr id="3" name="ZoneTexte 2"/>
          <p:cNvSpPr txBox="1"/>
          <p:nvPr/>
        </p:nvSpPr>
        <p:spPr>
          <a:xfrm>
            <a:off x="457201" y="1573335"/>
            <a:ext cx="8229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b="1" dirty="0">
                <a:latin typeface="+mj-lt"/>
              </a:rPr>
              <a:t>1° Mission du député David Amiel</a:t>
            </a:r>
          </a:p>
          <a:p>
            <a:pPr algn="just"/>
            <a:r>
              <a:rPr lang="fr-FR" sz="1400" dirty="0">
                <a:latin typeface="+mj-lt"/>
              </a:rPr>
              <a:t>-	Mission officiellement lancée. Une large consultation. Conclusions attendues en février 2024</a:t>
            </a:r>
          </a:p>
          <a:p>
            <a:pPr algn="just"/>
            <a:endParaRPr lang="fr-FR" sz="1400" b="1" dirty="0">
              <a:latin typeface="+mj-lt"/>
            </a:endParaRPr>
          </a:p>
          <a:p>
            <a:pPr algn="just"/>
            <a:r>
              <a:rPr lang="fr-FR" sz="1400" b="1" dirty="0">
                <a:latin typeface="+mj-lt"/>
              </a:rPr>
              <a:t>2° Ouverture du mini-site </a:t>
            </a:r>
            <a:r>
              <a:rPr lang="fr-FR" sz="1400" b="1" dirty="0" err="1">
                <a:latin typeface="+mj-lt"/>
              </a:rPr>
              <a:t>Bienveo</a:t>
            </a:r>
            <a:r>
              <a:rPr lang="fr-FR" sz="1400" b="1" dirty="0">
                <a:latin typeface="+mj-lt"/>
              </a:rPr>
              <a:t> sur l’accession sociale à la propriété</a:t>
            </a:r>
          </a:p>
          <a:p>
            <a:pPr algn="just"/>
            <a:r>
              <a:rPr lang="fr-FR" sz="1400" dirty="0">
                <a:latin typeface="+mj-lt"/>
              </a:rPr>
              <a:t>-	Ouverture effective depuis le 21 novembre 2023</a:t>
            </a:r>
          </a:p>
          <a:p>
            <a:pPr algn="just"/>
            <a:r>
              <a:rPr lang="fr-FR" sz="1400" dirty="0">
                <a:latin typeface="+mj-lt"/>
              </a:rPr>
              <a:t>-	Premier support d’un partenariat durable avec l’USH et la Fédération des coopératives HLM</a:t>
            </a:r>
          </a:p>
          <a:p>
            <a:pPr algn="just"/>
            <a:endParaRPr lang="fr-FR" sz="1400" dirty="0">
              <a:latin typeface="+mj-lt"/>
            </a:endParaRPr>
          </a:p>
          <a:p>
            <a:pPr algn="just"/>
            <a:r>
              <a:rPr lang="fr-FR" sz="1400" b="1" dirty="0">
                <a:latin typeface="+mj-lt"/>
              </a:rPr>
              <a:t>3° Mission de la DITP sur </a:t>
            </a:r>
            <a:r>
              <a:rPr lang="fr-FR" sz="1400" b="1" dirty="0" err="1">
                <a:latin typeface="+mj-lt"/>
              </a:rPr>
              <a:t>Balaé</a:t>
            </a:r>
            <a:r>
              <a:rPr lang="fr-FR" sz="1400" b="1" dirty="0">
                <a:latin typeface="+mj-lt"/>
              </a:rPr>
              <a:t> (gestion du 5% préfectoral en Ile-de-France)</a:t>
            </a:r>
          </a:p>
          <a:p>
            <a:pPr algn="just"/>
            <a:r>
              <a:rPr lang="fr-FR" sz="1400" dirty="0">
                <a:latin typeface="+mj-lt"/>
              </a:rPr>
              <a:t>-	Eviter les tours perdus (+700 par an) / Revue et optimisation des process</a:t>
            </a:r>
          </a:p>
          <a:p>
            <a:pPr algn="just"/>
            <a:r>
              <a:rPr lang="fr-FR" sz="1400" dirty="0">
                <a:latin typeface="+mj-lt"/>
              </a:rPr>
              <a:t>-	Réussir le passage à la gestion en flux</a:t>
            </a:r>
          </a:p>
          <a:p>
            <a:pPr algn="just"/>
            <a:r>
              <a:rPr lang="fr-FR" sz="1400" dirty="0">
                <a:latin typeface="+mj-lt"/>
              </a:rPr>
              <a:t>-	Moderniser et étendre </a:t>
            </a:r>
            <a:r>
              <a:rPr lang="fr-FR" sz="1400" dirty="0" err="1">
                <a:latin typeface="+mj-lt"/>
              </a:rPr>
              <a:t>Balaé</a:t>
            </a:r>
            <a:r>
              <a:rPr lang="fr-FR" sz="1400" dirty="0">
                <a:latin typeface="+mj-lt"/>
              </a:rPr>
              <a:t> et les outils de location choisie (le demandeur choisit de postuler pour un ou plusieurs logements de son choix).</a:t>
            </a:r>
          </a:p>
          <a:p>
            <a:pPr algn="just"/>
            <a:endParaRPr lang="fr-FR" sz="1400" dirty="0">
              <a:latin typeface="+mj-lt"/>
            </a:endParaRPr>
          </a:p>
          <a:p>
            <a:pPr algn="just"/>
            <a:r>
              <a:rPr lang="fr-FR" sz="1400" b="1" dirty="0">
                <a:latin typeface="+mj-lt"/>
              </a:rPr>
              <a:t>4°Plateforme d’informations et de service pour le logement des agents publics</a:t>
            </a:r>
          </a:p>
          <a:p>
            <a:pPr marL="285750" indent="-285750" algn="just">
              <a:buFontTx/>
              <a:buChar char="-"/>
            </a:pPr>
            <a:r>
              <a:rPr lang="fr-FR" sz="1400" dirty="0">
                <a:latin typeface="+mj-lt"/>
              </a:rPr>
              <a:t>Mission d’assistance à maîtrise d’ouvrage en cours</a:t>
            </a:r>
          </a:p>
          <a:p>
            <a:pPr marL="285750" indent="-285750" algn="just">
              <a:buFontTx/>
              <a:buChar char="-"/>
            </a:pPr>
            <a:r>
              <a:rPr lang="fr-FR" sz="1400" dirty="0">
                <a:latin typeface="+mj-lt"/>
              </a:rPr>
              <a:t>Premiers prototypes en cours d’élaboration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fr-FR" sz="1400" dirty="0">
                <a:latin typeface="+mj-lt"/>
              </a:rPr>
              <a:t>Une information accessible et intuitive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fr-FR" sz="1400" dirty="0">
                <a:latin typeface="+mj-lt"/>
              </a:rPr>
              <a:t>Un « hub » d’offres</a:t>
            </a:r>
          </a:p>
        </p:txBody>
      </p:sp>
    </p:spTree>
    <p:extLst>
      <p:ext uri="{BB962C8B-B14F-4D97-AF65-F5344CB8AC3E}">
        <p14:creationId xmlns:p14="http://schemas.microsoft.com/office/powerpoint/2010/main" val="141687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241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r"/>
            <a:r>
              <a:rPr lang="fr-FR" altLang="fr-FR" dirty="0">
                <a:latin typeface="Section-Medium" charset="0"/>
                <a:ea typeface="ＭＳ Ｐゴシック" panose="020B0600070205080204" pitchFamily="34" charset="-128"/>
              </a:rPr>
              <a:t>21 décembre 2023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457200" y="566008"/>
            <a:ext cx="8229600" cy="62847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chemeClr val="bg1"/>
                </a:solidFill>
              </a:rPr>
              <a:t>Suivi des décisions du premier CILAP 2/2</a:t>
            </a:r>
          </a:p>
        </p:txBody>
      </p:sp>
      <p:cxnSp>
        <p:nvCxnSpPr>
          <p:cNvPr id="37" name="Connecteur droit 36"/>
          <p:cNvCxnSpPr/>
          <p:nvPr/>
        </p:nvCxnSpPr>
        <p:spPr>
          <a:xfrm flipH="1">
            <a:off x="583195" y="6222201"/>
            <a:ext cx="7590405" cy="0"/>
          </a:xfrm>
          <a:prstGeom prst="line">
            <a:avLst/>
          </a:prstGeom>
          <a:noFill/>
          <a:ln w="19050" cap="flat" cmpd="sng" algn="ctr">
            <a:solidFill>
              <a:srgbClr val="A5A5A5"/>
            </a:solidFill>
            <a:prstDash val="solid"/>
            <a:miter lim="800000"/>
          </a:ln>
          <a:effectLst/>
        </p:spPr>
      </p:cxnSp>
      <p:sp>
        <p:nvSpPr>
          <p:cNvPr id="3" name="ZoneTexte 2"/>
          <p:cNvSpPr txBox="1"/>
          <p:nvPr/>
        </p:nvSpPr>
        <p:spPr>
          <a:xfrm>
            <a:off x="457201" y="1573335"/>
            <a:ext cx="8229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b="1" dirty="0">
                <a:latin typeface="+mj-lt"/>
              </a:rPr>
              <a:t>5° Mobilisation du foncier public</a:t>
            </a:r>
          </a:p>
          <a:p>
            <a:pPr marL="285750" indent="-285750" algn="just">
              <a:buFontTx/>
              <a:buChar char="-"/>
            </a:pPr>
            <a:r>
              <a:rPr lang="fr-FR" sz="1400" dirty="0">
                <a:latin typeface="+mj-lt"/>
              </a:rPr>
              <a:t>Projets franciliens en partenariat avec Grand Paris Aménagement (GPA) et La Résidence des Fonctionnaires (RLF)</a:t>
            </a:r>
          </a:p>
          <a:p>
            <a:pPr marL="285750" indent="-285750" algn="just">
              <a:buFontTx/>
              <a:buChar char="-"/>
            </a:pPr>
            <a:r>
              <a:rPr lang="fr-FR" sz="1400" dirty="0">
                <a:latin typeface="+mj-lt"/>
              </a:rPr>
              <a:t>Mission d’Assistance à maîtrise d’ouvrage: modèles économiques de mobilisation du foncier</a:t>
            </a:r>
          </a:p>
        </p:txBody>
      </p:sp>
    </p:spTree>
    <p:extLst>
      <p:ext uri="{BB962C8B-B14F-4D97-AF65-F5344CB8AC3E}">
        <p14:creationId xmlns:p14="http://schemas.microsoft.com/office/powerpoint/2010/main" val="3399634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241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r"/>
            <a:r>
              <a:rPr lang="fr-FR" altLang="fr-FR" dirty="0">
                <a:latin typeface="Section-Medium" charset="0"/>
                <a:ea typeface="ＭＳ Ｐゴシック" panose="020B0600070205080204" pitchFamily="34" charset="-128"/>
              </a:rPr>
              <a:t>21 décembre 2023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457200" y="566008"/>
            <a:ext cx="8229600" cy="62847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b="1" dirty="0">
                <a:solidFill>
                  <a:schemeClr val="bg1"/>
                </a:solidFill>
              </a:rPr>
              <a:t>Focus sur la consultation Fonction Publique +</a:t>
            </a:r>
          </a:p>
        </p:txBody>
      </p:sp>
      <p:cxnSp>
        <p:nvCxnSpPr>
          <p:cNvPr id="37" name="Connecteur droit 36"/>
          <p:cNvCxnSpPr/>
          <p:nvPr/>
        </p:nvCxnSpPr>
        <p:spPr>
          <a:xfrm flipH="1">
            <a:off x="583195" y="6222201"/>
            <a:ext cx="7590405" cy="0"/>
          </a:xfrm>
          <a:prstGeom prst="line">
            <a:avLst/>
          </a:prstGeom>
          <a:noFill/>
          <a:ln w="19050" cap="flat" cmpd="sng" algn="ctr">
            <a:solidFill>
              <a:srgbClr val="A5A5A5"/>
            </a:solidFill>
            <a:prstDash val="solid"/>
            <a:miter lim="800000"/>
          </a:ln>
          <a:effectLst/>
        </p:spPr>
      </p:cxnSp>
      <p:sp>
        <p:nvSpPr>
          <p:cNvPr id="3" name="ZoneTexte 2"/>
          <p:cNvSpPr txBox="1"/>
          <p:nvPr/>
        </p:nvSpPr>
        <p:spPr>
          <a:xfrm>
            <a:off x="457200" y="1341755"/>
            <a:ext cx="82296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latin typeface="+mj-lt"/>
              </a:rPr>
              <a:t>Chiffres clefs et thématiques fortes</a:t>
            </a:r>
          </a:p>
          <a:p>
            <a:pPr algn="just"/>
            <a:r>
              <a:rPr lang="fr-FR" sz="1400" b="1" dirty="0">
                <a:latin typeface="+mj-lt"/>
              </a:rPr>
              <a:t>90 760 </a:t>
            </a:r>
            <a:r>
              <a:rPr lang="fr-FR" sz="1400" dirty="0">
                <a:latin typeface="+mj-lt"/>
              </a:rPr>
              <a:t>répondants à la question « </a:t>
            </a:r>
            <a:r>
              <a:rPr lang="fr-FR" sz="1400" i="1" dirty="0">
                <a:latin typeface="+mj-lt"/>
              </a:rPr>
              <a:t>Selon vous, quels leviers devraient être prioritairement mobilisés par votre employeur en matière de logement? </a:t>
            </a:r>
            <a:r>
              <a:rPr lang="fr-FR" sz="1400" dirty="0">
                <a:latin typeface="+mj-lt"/>
              </a:rPr>
              <a:t>»</a:t>
            </a:r>
          </a:p>
          <a:p>
            <a:pPr algn="just"/>
            <a:endParaRPr lang="fr-FR" sz="1400" b="1" dirty="0">
              <a:latin typeface="+mj-lt"/>
            </a:endParaRPr>
          </a:p>
          <a:p>
            <a:pPr algn="just"/>
            <a:r>
              <a:rPr lang="fr-FR" sz="1400" b="1" dirty="0">
                <a:latin typeface="+mj-lt"/>
              </a:rPr>
              <a:t>30% </a:t>
            </a:r>
            <a:r>
              <a:rPr lang="fr-FR" sz="1400" dirty="0">
                <a:latin typeface="+mj-lt"/>
              </a:rPr>
              <a:t>des répondants souhaitent davantage d’information et indiquent être en faveur de la création d’une plateforme d’offres de logements</a:t>
            </a:r>
          </a:p>
          <a:p>
            <a:pPr algn="just"/>
            <a:endParaRPr lang="fr-FR" sz="1400" b="1" dirty="0">
              <a:latin typeface="+mj-lt"/>
            </a:endParaRPr>
          </a:p>
          <a:p>
            <a:pPr algn="just"/>
            <a:r>
              <a:rPr lang="fr-FR" sz="1400" b="1" dirty="0">
                <a:latin typeface="+mj-lt"/>
              </a:rPr>
              <a:t>21,8% </a:t>
            </a:r>
            <a:r>
              <a:rPr lang="fr-FR" sz="1400" dirty="0">
                <a:latin typeface="+mj-lt"/>
              </a:rPr>
              <a:t>demandent une priorité d’accès à des logements sociaux et intermédiaires</a:t>
            </a:r>
          </a:p>
          <a:p>
            <a:pPr algn="just"/>
            <a:endParaRPr lang="fr-FR" sz="1400" b="1" dirty="0">
              <a:latin typeface="+mj-lt"/>
            </a:endParaRPr>
          </a:p>
          <a:p>
            <a:pPr algn="just"/>
            <a:r>
              <a:rPr lang="fr-FR" sz="1400" b="1" dirty="0">
                <a:latin typeface="+mj-lt"/>
              </a:rPr>
              <a:t>15,1% </a:t>
            </a:r>
            <a:r>
              <a:rPr lang="fr-FR" sz="1400" dirty="0">
                <a:latin typeface="+mj-lt"/>
              </a:rPr>
              <a:t>demandent un accès facilité ou une priorité d’attribution pour certains métiers</a:t>
            </a:r>
          </a:p>
          <a:p>
            <a:pPr algn="just"/>
            <a:endParaRPr lang="fr-FR" sz="1400" b="1" dirty="0">
              <a:latin typeface="+mj-lt"/>
            </a:endParaRPr>
          </a:p>
          <a:p>
            <a:pPr algn="ctr"/>
            <a:r>
              <a:rPr lang="fr-FR" sz="1400" b="1" dirty="0">
                <a:latin typeface="+mj-lt"/>
              </a:rPr>
              <a:t>Synthèse qualitative (Analyse des questions ouvertes et de la boîte à idée)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400" dirty="0">
                <a:latin typeface="+mj-lt"/>
              </a:rPr>
              <a:t>Plateforme d’offres répondant aux enjeux de transparence et de clarté des informations sur les aides et dispositifs existants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400" dirty="0">
                <a:latin typeface="+mj-lt"/>
              </a:rPr>
              <a:t>Un accompagnement dans la recherche d’un logement et plus généralement dans les mobilités géographiques (aides au déménagement, logement temporaire, suivi des démarches etc.)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400" dirty="0">
                <a:latin typeface="+mj-lt"/>
              </a:rPr>
              <a:t>Garantir la disponibilité et la qualité des logements et rapprocher le domicile/travail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400" dirty="0">
                <a:latin typeface="+mj-lt"/>
              </a:rPr>
              <a:t>Egalité d’accès au logement mais priorisation d’attribution pour certains métiers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400" dirty="0">
                <a:latin typeface="+mj-lt"/>
              </a:rPr>
              <a:t>Aides et garantie employeurs (crédits immobiliers, caution, aides à la rénovation, indemnité de résidence etc.)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sz="1400" dirty="0">
              <a:latin typeface="+mj-lt"/>
            </a:endParaRPr>
          </a:p>
          <a:p>
            <a:pPr algn="just"/>
            <a:endParaRPr lang="fr-FR" sz="1400" b="1" dirty="0">
              <a:latin typeface="+mj-lt"/>
            </a:endParaRPr>
          </a:p>
          <a:p>
            <a:pPr algn="just"/>
            <a:endParaRPr lang="fr-FR" sz="1400" b="1" dirty="0">
              <a:latin typeface="+mj-lt"/>
            </a:endParaRPr>
          </a:p>
          <a:p>
            <a:pPr algn="just"/>
            <a:endParaRPr lang="fr-FR" sz="1400" b="1" dirty="0">
              <a:latin typeface="+mj-lt"/>
            </a:endParaRPr>
          </a:p>
          <a:p>
            <a:pPr algn="just"/>
            <a:endParaRPr lang="fr-FR" sz="1400" b="1" dirty="0">
              <a:latin typeface="+mj-lt"/>
            </a:endParaRPr>
          </a:p>
          <a:p>
            <a:pPr algn="just"/>
            <a:endParaRPr lang="fr-FR" sz="1400" b="1" dirty="0">
              <a:latin typeface="+mj-lt"/>
            </a:endParaRPr>
          </a:p>
          <a:p>
            <a:pPr algn="just"/>
            <a:endParaRPr lang="fr-FR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58633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nalisé 1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ésentation1" id="{11C3F1EE-5235-4902-898E-5C48C4E38423}" vid="{71D73275-49CE-43EA-9930-076FF6E1C50F}"/>
    </a:ext>
  </a:extLst>
</a:theme>
</file>

<file path=ppt/theme/theme2.xml><?xml version="1.0" encoding="utf-8"?>
<a:theme xmlns:a="http://schemas.openxmlformats.org/drawingml/2006/main" name="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gouvernement_marianne" id="{307D1C89-B296-4882-8ECC-2BD1C6821949}" vid="{B53EA17D-A77A-459E-979D-FA962BE9015A}"/>
    </a:ext>
  </a:ext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modele-ppt-DGAFP</Template>
  <TotalTime>8563</TotalTime>
  <Words>881</Words>
  <Application>Microsoft Office PowerPoint</Application>
  <PresentationFormat>Affichage à l'écran (4:3)</PresentationFormat>
  <Paragraphs>113</Paragraphs>
  <Slides>10</Slides>
  <Notes>8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9" baseType="lpstr">
      <vt:lpstr>Arial</vt:lpstr>
      <vt:lpstr>Calibri</vt:lpstr>
      <vt:lpstr>Marianne</vt:lpstr>
      <vt:lpstr>Section-Bold</vt:lpstr>
      <vt:lpstr>Section-Medium</vt:lpstr>
      <vt:lpstr>Wingdings</vt:lpstr>
      <vt:lpstr>Thème Office</vt:lpstr>
      <vt:lpstr>GOUVERNEMENT</vt:lpstr>
      <vt:lpstr>think-cell Slide</vt:lpstr>
      <vt:lpstr>  Logement des agents publics   Groupe de travail du 21 décembre 2023</vt:lpstr>
      <vt:lpstr> Information sur le deuxième Comité du logement des agents publics</vt:lpstr>
      <vt:lpstr>21 décembre 2023</vt:lpstr>
      <vt:lpstr>21 décembre 2023</vt:lpstr>
      <vt:lpstr>21 décembre 2023</vt:lpstr>
      <vt:lpstr>21 décembre 2023</vt:lpstr>
      <vt:lpstr>21 décembre 2023</vt:lpstr>
      <vt:lpstr>21 décembre 2023</vt:lpstr>
      <vt:lpstr>21 décembre 2023</vt:lpstr>
      <vt:lpstr>21 décembre 2023</vt:lpstr>
    </vt:vector>
  </TitlesOfParts>
  <Company>Secrétariat Général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Erica DECULTY</dc:creator>
  <cp:lastModifiedBy>TINLOT Guillaume</cp:lastModifiedBy>
  <cp:revision>565</cp:revision>
  <cp:lastPrinted>2022-11-25T15:33:23Z</cp:lastPrinted>
  <dcterms:created xsi:type="dcterms:W3CDTF">2020-08-27T13:38:47Z</dcterms:created>
  <dcterms:modified xsi:type="dcterms:W3CDTF">2023-12-15T18:59:35Z</dcterms:modified>
</cp:coreProperties>
</file>