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8" r:id="rId2"/>
  </p:sldMasterIdLst>
  <p:notesMasterIdLst>
    <p:notesMasterId r:id="rId17"/>
  </p:notesMasterIdLst>
  <p:handoutMasterIdLst>
    <p:handoutMasterId r:id="rId18"/>
  </p:handoutMasterIdLst>
  <p:sldIdLst>
    <p:sldId id="289" r:id="rId3"/>
    <p:sldId id="290" r:id="rId4"/>
    <p:sldId id="330" r:id="rId5"/>
    <p:sldId id="335" r:id="rId6"/>
    <p:sldId id="318" r:id="rId7"/>
    <p:sldId id="352" r:id="rId8"/>
    <p:sldId id="353" r:id="rId9"/>
    <p:sldId id="323" r:id="rId10"/>
    <p:sldId id="322" r:id="rId11"/>
    <p:sldId id="350" r:id="rId12"/>
    <p:sldId id="351" r:id="rId13"/>
    <p:sldId id="342" r:id="rId14"/>
    <p:sldId id="344" r:id="rId15"/>
    <p:sldId id="347" r:id="rId16"/>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B7"/>
    <a:srgbClr val="000000"/>
    <a:srgbClr val="E7EF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5" autoAdjust="0"/>
    <p:restoredTop sz="94679" autoAdjust="0"/>
  </p:normalViewPr>
  <p:slideViewPr>
    <p:cSldViewPr snapToGrid="0">
      <p:cViewPr varScale="1">
        <p:scale>
          <a:sx n="110" d="100"/>
          <a:sy n="110" d="100"/>
        </p:scale>
        <p:origin x="870" y="102"/>
      </p:cViewPr>
      <p:guideLst>
        <p:guide orient="horz"/>
        <p:guide/>
      </p:guideLst>
    </p:cSldViewPr>
  </p:slideViewPr>
  <p:notesTextViewPr>
    <p:cViewPr>
      <p:scale>
        <a:sx n="3" d="2"/>
        <a:sy n="3" d="2"/>
      </p:scale>
      <p:origin x="0" y="0"/>
    </p:cViewPr>
  </p:notesTextViewPr>
  <p:notesViewPr>
    <p:cSldViewPr snapToGrid="0">
      <p:cViewPr varScale="1">
        <p:scale>
          <a:sx n="85" d="100"/>
          <a:sy n="85" d="100"/>
        </p:scale>
        <p:origin x="-3150"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Bercy\DB$\Budget\SD6\6BRS\Juridique\06.%20Avantages,%20bonifications%20et%20majorations\ITR%20-%20indemnit&#233;%20temporaire%20de%20retraite\2023\3e%20comit&#233;%20-%2007.07.23\Memo%20Matignon%20post%20comit&#233;\Cotisant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Bercy\DB$\Budget\SD6\6BRS\Juridique\06.%20Avantages,%20bonifications%20et%20majorations\ITR%20-%20indemnit&#233;%20temporaire%20de%20retraite\2023\3e%20comit&#233;%20-%2007.07.23\Memo%20Matignon%20post%20comit&#233;\Cotisant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Bercy\DB$\Budget\SD6\6BRS\Juridique\06.%20Avantages,%20bonifications%20et%20majorations\ITR%20-%20indemnit&#233;%20temporaire%20de%20retraite\2023\3e%20comit&#233;%20-%2007.07.23\Memo%20Matignon%20post%20comit&#233;\Cotisant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Bercy\DB$\Budget\SD6\6BRS\Juridique\06.%20Avantages,%20bonifications%20et%20majorations\ITR%20-%20indemnit&#233;%20temporaire%20de%20retraite\2023\3e%20comit&#233;%20-%2019.07.23\Memo%20Matignon%20post%20comit&#233;\Cotisants%20+%20Pyramide%20des%20age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Bercy\DB$\Budget\SD6\6BRS\Juridique\06.%20Avantages,%20bonifications%20et%20majorations\ITR%20-%20indemnit&#233;%20temporaire%20de%20retraite\2023\post%203eme%20comit&#233;\Donn&#233;es%20DGAFP\Synth&#232;se%20cas%20pratique%20La%20R&#233;union.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accent3"/>
                </a:solidFill>
                <a:latin typeface="+mn-lt"/>
                <a:ea typeface="+mn-ea"/>
                <a:cs typeface="+mn-cs"/>
              </a:defRPr>
            </a:pPr>
            <a:r>
              <a:rPr lang="en-US" sz="1400" b="1" i="0" dirty="0">
                <a:solidFill>
                  <a:schemeClr val="accent3"/>
                </a:solidFill>
              </a:rPr>
              <a:t>Nouvelle</a:t>
            </a:r>
            <a:r>
              <a:rPr lang="en-US" sz="1400" b="1" i="0" baseline="0" dirty="0">
                <a:solidFill>
                  <a:schemeClr val="accent3"/>
                </a:solidFill>
              </a:rPr>
              <a:t>-Calédonie</a:t>
            </a:r>
            <a:endParaRPr lang="en-US" sz="1400" b="1" i="0" dirty="0">
              <a:solidFill>
                <a:schemeClr val="accent3"/>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3"/>
              </a:solidFill>
              <a:latin typeface="+mn-lt"/>
              <a:ea typeface="+mn-ea"/>
              <a:cs typeface="+mn-cs"/>
            </a:defRPr>
          </a:pPr>
          <a:endParaRPr lang="fr-FR"/>
        </a:p>
      </c:txPr>
    </c:title>
    <c:autoTitleDeleted val="0"/>
    <c:plotArea>
      <c:layout/>
      <c:barChart>
        <c:barDir val="bar"/>
        <c:grouping val="clustered"/>
        <c:varyColors val="0"/>
        <c:ser>
          <c:idx val="0"/>
          <c:order val="0"/>
          <c:tx>
            <c:strRef>
              <c:f>'Pyramide Ages'!$C$5</c:f>
              <c:strCache>
                <c:ptCount val="1"/>
                <c:pt idx="0">
                  <c:v>M</c:v>
                </c:pt>
              </c:strCache>
            </c:strRef>
          </c:tx>
          <c:spPr>
            <a:solidFill>
              <a:schemeClr val="bg2"/>
            </a:solidFill>
            <a:ln>
              <a:solidFill>
                <a:schemeClr val="bg1"/>
              </a:solidFill>
            </a:ln>
            <a:effectLst/>
            <a:scene3d>
              <a:camera prst="orthographicFront"/>
              <a:lightRig rig="threePt" dir="t"/>
            </a:scene3d>
            <a:sp3d prstMaterial="matte">
              <a:bevelT w="63500" h="63500" prst="artDeco"/>
              <a:contourClr>
                <a:srgbClr val="000000"/>
              </a:contourClr>
            </a:sp3d>
          </c:spPr>
          <c:invertIfNegative val="0"/>
          <c:cat>
            <c:numRef>
              <c:f>'Pyramide Ages'!$B$6:$B$59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Ages'!$W$6:$W$59</c:f>
              <c:numCache>
                <c:formatCode>General</c:formatCode>
                <c:ptCount val="54"/>
                <c:pt idx="0">
                  <c:v>0</c:v>
                </c:pt>
                <c:pt idx="1">
                  <c:v>0</c:v>
                </c:pt>
                <c:pt idx="2">
                  <c:v>4</c:v>
                </c:pt>
                <c:pt idx="3">
                  <c:v>16</c:v>
                </c:pt>
                <c:pt idx="4">
                  <c:v>21</c:v>
                </c:pt>
                <c:pt idx="5">
                  <c:v>27</c:v>
                </c:pt>
                <c:pt idx="6">
                  <c:v>29</c:v>
                </c:pt>
                <c:pt idx="7">
                  <c:v>26</c:v>
                </c:pt>
                <c:pt idx="8">
                  <c:v>44</c:v>
                </c:pt>
                <c:pt idx="9">
                  <c:v>35</c:v>
                </c:pt>
                <c:pt idx="10">
                  <c:v>46</c:v>
                </c:pt>
                <c:pt idx="11">
                  <c:v>34</c:v>
                </c:pt>
                <c:pt idx="12">
                  <c:v>40</c:v>
                </c:pt>
                <c:pt idx="13">
                  <c:v>36</c:v>
                </c:pt>
                <c:pt idx="14">
                  <c:v>52</c:v>
                </c:pt>
                <c:pt idx="15">
                  <c:v>47</c:v>
                </c:pt>
                <c:pt idx="16">
                  <c:v>61</c:v>
                </c:pt>
                <c:pt idx="17">
                  <c:v>66</c:v>
                </c:pt>
                <c:pt idx="18">
                  <c:v>63</c:v>
                </c:pt>
                <c:pt idx="19">
                  <c:v>83</c:v>
                </c:pt>
                <c:pt idx="20">
                  <c:v>87</c:v>
                </c:pt>
                <c:pt idx="21">
                  <c:v>99</c:v>
                </c:pt>
                <c:pt idx="22">
                  <c:v>109</c:v>
                </c:pt>
                <c:pt idx="23">
                  <c:v>113</c:v>
                </c:pt>
                <c:pt idx="24">
                  <c:v>113</c:v>
                </c:pt>
                <c:pt idx="25">
                  <c:v>84</c:v>
                </c:pt>
                <c:pt idx="26">
                  <c:v>93</c:v>
                </c:pt>
                <c:pt idx="27">
                  <c:v>100</c:v>
                </c:pt>
                <c:pt idx="28">
                  <c:v>109</c:v>
                </c:pt>
                <c:pt idx="29">
                  <c:v>97</c:v>
                </c:pt>
                <c:pt idx="30">
                  <c:v>106</c:v>
                </c:pt>
                <c:pt idx="31">
                  <c:v>99</c:v>
                </c:pt>
                <c:pt idx="32">
                  <c:v>91</c:v>
                </c:pt>
                <c:pt idx="33">
                  <c:v>104</c:v>
                </c:pt>
                <c:pt idx="34">
                  <c:v>91</c:v>
                </c:pt>
                <c:pt idx="35">
                  <c:v>112</c:v>
                </c:pt>
                <c:pt idx="36">
                  <c:v>86</c:v>
                </c:pt>
                <c:pt idx="37">
                  <c:v>71</c:v>
                </c:pt>
                <c:pt idx="38">
                  <c:v>80</c:v>
                </c:pt>
                <c:pt idx="39">
                  <c:v>52</c:v>
                </c:pt>
                <c:pt idx="40">
                  <c:v>73</c:v>
                </c:pt>
                <c:pt idx="41">
                  <c:v>56</c:v>
                </c:pt>
                <c:pt idx="42">
                  <c:v>62</c:v>
                </c:pt>
                <c:pt idx="43">
                  <c:v>59</c:v>
                </c:pt>
                <c:pt idx="44">
                  <c:v>43</c:v>
                </c:pt>
                <c:pt idx="45">
                  <c:v>24</c:v>
                </c:pt>
                <c:pt idx="46">
                  <c:v>20</c:v>
                </c:pt>
                <c:pt idx="47">
                  <c:v>13</c:v>
                </c:pt>
                <c:pt idx="48">
                  <c:v>18</c:v>
                </c:pt>
                <c:pt idx="49">
                  <c:v>12</c:v>
                </c:pt>
                <c:pt idx="50">
                  <c:v>3</c:v>
                </c:pt>
                <c:pt idx="51">
                  <c:v>1</c:v>
                </c:pt>
                <c:pt idx="52">
                  <c:v>0</c:v>
                </c:pt>
                <c:pt idx="53">
                  <c:v>0</c:v>
                </c:pt>
              </c:numCache>
            </c:numRef>
          </c:val>
          <c:extLst>
            <c:ext xmlns:c16="http://schemas.microsoft.com/office/drawing/2014/chart" uri="{C3380CC4-5D6E-409C-BE32-E72D297353CC}">
              <c16:uniqueId val="{00000000-6215-42C7-8ED7-15626F0CC320}"/>
            </c:ext>
          </c:extLst>
        </c:ser>
        <c:ser>
          <c:idx val="1"/>
          <c:order val="1"/>
          <c:tx>
            <c:strRef>
              <c:f>'Pyramide Ages'!$D$5</c:f>
              <c:strCache>
                <c:ptCount val="1"/>
                <c:pt idx="0">
                  <c:v>F</c:v>
                </c:pt>
              </c:strCache>
            </c:strRef>
          </c:tx>
          <c:spPr>
            <a:solidFill>
              <a:schemeClr val="accent2"/>
            </a:solidFill>
            <a:ln>
              <a:solidFill>
                <a:schemeClr val="bg1"/>
              </a:solidFill>
            </a:ln>
            <a:effectLst/>
            <a:scene3d>
              <a:camera prst="orthographicFront"/>
              <a:lightRig rig="threePt" dir="t"/>
            </a:scene3d>
            <a:sp3d prstMaterial="matte">
              <a:bevelT w="63500" h="63500" prst="artDeco"/>
              <a:contourClr>
                <a:srgbClr val="000000"/>
              </a:contourClr>
            </a:sp3d>
          </c:spPr>
          <c:invertIfNegative val="0"/>
          <c:cat>
            <c:numRef>
              <c:f>'Pyramide Ages'!$B$6:$B$59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Ages'!$X$6:$X$59</c:f>
              <c:numCache>
                <c:formatCode>General</c:formatCode>
                <c:ptCount val="54"/>
                <c:pt idx="0">
                  <c:v>0</c:v>
                </c:pt>
                <c:pt idx="1">
                  <c:v>0</c:v>
                </c:pt>
                <c:pt idx="2">
                  <c:v>-3</c:v>
                </c:pt>
                <c:pt idx="3">
                  <c:v>-6</c:v>
                </c:pt>
                <c:pt idx="4">
                  <c:v>-14</c:v>
                </c:pt>
                <c:pt idx="5">
                  <c:v>-17</c:v>
                </c:pt>
                <c:pt idx="6">
                  <c:v>-16</c:v>
                </c:pt>
                <c:pt idx="7">
                  <c:v>-15</c:v>
                </c:pt>
                <c:pt idx="8">
                  <c:v>-27</c:v>
                </c:pt>
                <c:pt idx="9">
                  <c:v>-26</c:v>
                </c:pt>
                <c:pt idx="10">
                  <c:v>-24</c:v>
                </c:pt>
                <c:pt idx="11">
                  <c:v>-16</c:v>
                </c:pt>
                <c:pt idx="12">
                  <c:v>-33</c:v>
                </c:pt>
                <c:pt idx="13">
                  <c:v>-25</c:v>
                </c:pt>
                <c:pt idx="14">
                  <c:v>-24</c:v>
                </c:pt>
                <c:pt idx="15">
                  <c:v>-30</c:v>
                </c:pt>
                <c:pt idx="16">
                  <c:v>-20</c:v>
                </c:pt>
                <c:pt idx="17">
                  <c:v>-32</c:v>
                </c:pt>
                <c:pt idx="18">
                  <c:v>-45</c:v>
                </c:pt>
                <c:pt idx="19">
                  <c:v>-33</c:v>
                </c:pt>
                <c:pt idx="20">
                  <c:v>-47</c:v>
                </c:pt>
                <c:pt idx="21">
                  <c:v>-46</c:v>
                </c:pt>
                <c:pt idx="22">
                  <c:v>-60</c:v>
                </c:pt>
                <c:pt idx="23">
                  <c:v>-62</c:v>
                </c:pt>
                <c:pt idx="24">
                  <c:v>-78</c:v>
                </c:pt>
                <c:pt idx="25">
                  <c:v>-81</c:v>
                </c:pt>
                <c:pt idx="26">
                  <c:v>-69</c:v>
                </c:pt>
                <c:pt idx="27">
                  <c:v>-72</c:v>
                </c:pt>
                <c:pt idx="28">
                  <c:v>-73</c:v>
                </c:pt>
                <c:pt idx="29">
                  <c:v>-77</c:v>
                </c:pt>
                <c:pt idx="30">
                  <c:v>-66</c:v>
                </c:pt>
                <c:pt idx="31">
                  <c:v>-63</c:v>
                </c:pt>
                <c:pt idx="32">
                  <c:v>-78</c:v>
                </c:pt>
                <c:pt idx="33">
                  <c:v>-77</c:v>
                </c:pt>
                <c:pt idx="34">
                  <c:v>-74</c:v>
                </c:pt>
                <c:pt idx="35">
                  <c:v>-49</c:v>
                </c:pt>
                <c:pt idx="36">
                  <c:v>-68</c:v>
                </c:pt>
                <c:pt idx="37">
                  <c:v>-70</c:v>
                </c:pt>
                <c:pt idx="38">
                  <c:v>-73</c:v>
                </c:pt>
                <c:pt idx="39">
                  <c:v>-60</c:v>
                </c:pt>
                <c:pt idx="40">
                  <c:v>-52</c:v>
                </c:pt>
                <c:pt idx="41">
                  <c:v>-63</c:v>
                </c:pt>
                <c:pt idx="42">
                  <c:v>-54</c:v>
                </c:pt>
                <c:pt idx="43">
                  <c:v>-52</c:v>
                </c:pt>
                <c:pt idx="44">
                  <c:v>-45</c:v>
                </c:pt>
                <c:pt idx="45">
                  <c:v>-34</c:v>
                </c:pt>
                <c:pt idx="46">
                  <c:v>-20</c:v>
                </c:pt>
                <c:pt idx="47">
                  <c:v>-17</c:v>
                </c:pt>
                <c:pt idx="48">
                  <c:v>-4</c:v>
                </c:pt>
                <c:pt idx="49">
                  <c:v>-9</c:v>
                </c:pt>
                <c:pt idx="50">
                  <c:v>0</c:v>
                </c:pt>
                <c:pt idx="51">
                  <c:v>0</c:v>
                </c:pt>
                <c:pt idx="52">
                  <c:v>0</c:v>
                </c:pt>
                <c:pt idx="53">
                  <c:v>0</c:v>
                </c:pt>
              </c:numCache>
            </c:numRef>
          </c:val>
          <c:extLst>
            <c:ext xmlns:c16="http://schemas.microsoft.com/office/drawing/2014/chart" uri="{C3380CC4-5D6E-409C-BE32-E72D297353CC}">
              <c16:uniqueId val="{00000001-6215-42C7-8ED7-15626F0CC320}"/>
            </c:ext>
          </c:extLst>
        </c:ser>
        <c:dLbls>
          <c:showLegendKey val="0"/>
          <c:showVal val="0"/>
          <c:showCatName val="0"/>
          <c:showSerName val="0"/>
          <c:showPercent val="0"/>
          <c:showBubbleSize val="0"/>
        </c:dLbls>
        <c:gapWidth val="0"/>
        <c:overlap val="100"/>
        <c:axId val="734899712"/>
        <c:axId val="634777000"/>
      </c:barChart>
      <c:catAx>
        <c:axId val="734899712"/>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2"/>
                </a:solidFill>
                <a:latin typeface="+mn-lt"/>
                <a:ea typeface="+mn-ea"/>
                <a:cs typeface="+mn-cs"/>
              </a:defRPr>
            </a:pPr>
            <a:endParaRPr lang="fr-FR"/>
          </a:p>
        </c:txPr>
        <c:crossAx val="634777000"/>
        <c:crosses val="autoZero"/>
        <c:auto val="1"/>
        <c:lblAlgn val="ctr"/>
        <c:lblOffset val="100"/>
        <c:noMultiLvlLbl val="0"/>
      </c:catAx>
      <c:valAx>
        <c:axId val="634777000"/>
        <c:scaling>
          <c:orientation val="minMax"/>
        </c:scaling>
        <c:delete val="0"/>
        <c:axPos val="t"/>
        <c:majorGridlines>
          <c:spPr>
            <a:ln w="9525" cap="flat" cmpd="sng" algn="ctr">
              <a:solidFill>
                <a:schemeClr val="tx1">
                  <a:lumMod val="15000"/>
                  <a:lumOff val="85000"/>
                </a:schemeClr>
              </a:solidFill>
              <a:round/>
            </a:ln>
            <a:effectLst/>
          </c:spPr>
        </c:majorGridlines>
        <c:numFmt formatCode="General;General" sourceLinked="0"/>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734899712"/>
        <c:crosses val="autoZero"/>
        <c:crossBetween val="between"/>
      </c:valAx>
      <c:spPr>
        <a:noFill/>
        <a:ln>
          <a:noFill/>
        </a:ln>
        <a:effectLst/>
      </c:spPr>
    </c:plotArea>
    <c:legend>
      <c:legendPos val="r"/>
      <c:layout>
        <c:manualLayout>
          <c:xMode val="edge"/>
          <c:yMode val="edge"/>
          <c:x val="0.8451029914529915"/>
          <c:y val="0.26952222222222227"/>
          <c:w val="0.12233290598290598"/>
          <c:h val="0.2500728395061728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accent3"/>
                </a:solidFill>
                <a:latin typeface="+mn-lt"/>
                <a:ea typeface="+mn-ea"/>
                <a:cs typeface="+mn-cs"/>
              </a:defRPr>
            </a:pPr>
            <a:r>
              <a:rPr lang="fr-FR" sz="1400" b="1" i="0">
                <a:solidFill>
                  <a:schemeClr val="accent3"/>
                </a:solidFill>
              </a:rPr>
              <a:t>La Réunion</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3"/>
              </a:solidFill>
              <a:latin typeface="+mn-lt"/>
              <a:ea typeface="+mn-ea"/>
              <a:cs typeface="+mn-cs"/>
            </a:defRPr>
          </a:pPr>
          <a:endParaRPr lang="fr-FR"/>
        </a:p>
      </c:txPr>
    </c:title>
    <c:autoTitleDeleted val="0"/>
    <c:plotArea>
      <c:layout/>
      <c:barChart>
        <c:barDir val="bar"/>
        <c:grouping val="clustered"/>
        <c:varyColors val="0"/>
        <c:ser>
          <c:idx val="0"/>
          <c:order val="0"/>
          <c:tx>
            <c:strRef>
              <c:f>'Pyramide Ages'!$C$5</c:f>
              <c:strCache>
                <c:ptCount val="1"/>
                <c:pt idx="0">
                  <c:v>M</c:v>
                </c:pt>
              </c:strCache>
            </c:strRef>
          </c:tx>
          <c:spPr>
            <a:solidFill>
              <a:schemeClr val="bg2"/>
            </a:solidFill>
            <a:ln>
              <a:solidFill>
                <a:schemeClr val="bg1"/>
              </a:solidFill>
            </a:ln>
            <a:effectLst/>
            <a:scene3d>
              <a:camera prst="orthographicFront"/>
              <a:lightRig rig="threePt" dir="t"/>
            </a:scene3d>
            <a:sp3d prstMaterial="matte">
              <a:bevelT w="63500" h="63500" prst="artDeco"/>
              <a:contourClr>
                <a:srgbClr val="000000"/>
              </a:contourClr>
            </a:sp3d>
          </c:spPr>
          <c:invertIfNegative val="0"/>
          <c:cat>
            <c:numRef>
              <c:f>'Pyramide Ages'!$B$6:$B$59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Ages'!$I$6:$I$59</c:f>
              <c:numCache>
                <c:formatCode>General</c:formatCode>
                <c:ptCount val="54"/>
                <c:pt idx="0">
                  <c:v>3</c:v>
                </c:pt>
                <c:pt idx="1">
                  <c:v>11</c:v>
                </c:pt>
                <c:pt idx="2">
                  <c:v>27</c:v>
                </c:pt>
                <c:pt idx="3">
                  <c:v>47</c:v>
                </c:pt>
                <c:pt idx="4">
                  <c:v>72</c:v>
                </c:pt>
                <c:pt idx="5">
                  <c:v>66</c:v>
                </c:pt>
                <c:pt idx="6">
                  <c:v>108</c:v>
                </c:pt>
                <c:pt idx="7">
                  <c:v>98</c:v>
                </c:pt>
                <c:pt idx="8">
                  <c:v>111</c:v>
                </c:pt>
                <c:pt idx="9">
                  <c:v>95</c:v>
                </c:pt>
                <c:pt idx="10">
                  <c:v>96</c:v>
                </c:pt>
                <c:pt idx="11">
                  <c:v>100</c:v>
                </c:pt>
                <c:pt idx="12">
                  <c:v>110</c:v>
                </c:pt>
                <c:pt idx="13">
                  <c:v>115</c:v>
                </c:pt>
                <c:pt idx="14">
                  <c:v>161</c:v>
                </c:pt>
                <c:pt idx="15">
                  <c:v>139</c:v>
                </c:pt>
                <c:pt idx="16">
                  <c:v>170</c:v>
                </c:pt>
                <c:pt idx="17">
                  <c:v>207</c:v>
                </c:pt>
                <c:pt idx="18">
                  <c:v>193</c:v>
                </c:pt>
                <c:pt idx="19">
                  <c:v>209</c:v>
                </c:pt>
                <c:pt idx="20">
                  <c:v>275</c:v>
                </c:pt>
                <c:pt idx="21">
                  <c:v>303</c:v>
                </c:pt>
                <c:pt idx="22">
                  <c:v>293</c:v>
                </c:pt>
                <c:pt idx="23">
                  <c:v>318</c:v>
                </c:pt>
                <c:pt idx="24">
                  <c:v>393</c:v>
                </c:pt>
                <c:pt idx="25">
                  <c:v>394</c:v>
                </c:pt>
                <c:pt idx="26">
                  <c:v>387</c:v>
                </c:pt>
                <c:pt idx="27">
                  <c:v>439</c:v>
                </c:pt>
                <c:pt idx="28">
                  <c:v>447</c:v>
                </c:pt>
                <c:pt idx="29">
                  <c:v>432</c:v>
                </c:pt>
                <c:pt idx="30">
                  <c:v>492</c:v>
                </c:pt>
                <c:pt idx="31">
                  <c:v>460</c:v>
                </c:pt>
                <c:pt idx="32">
                  <c:v>472</c:v>
                </c:pt>
                <c:pt idx="33">
                  <c:v>443</c:v>
                </c:pt>
                <c:pt idx="34">
                  <c:v>479</c:v>
                </c:pt>
                <c:pt idx="35">
                  <c:v>504</c:v>
                </c:pt>
                <c:pt idx="36">
                  <c:v>479</c:v>
                </c:pt>
                <c:pt idx="37">
                  <c:v>460</c:v>
                </c:pt>
                <c:pt idx="38">
                  <c:v>421</c:v>
                </c:pt>
                <c:pt idx="39">
                  <c:v>383</c:v>
                </c:pt>
                <c:pt idx="40">
                  <c:v>401</c:v>
                </c:pt>
                <c:pt idx="41">
                  <c:v>375</c:v>
                </c:pt>
                <c:pt idx="42">
                  <c:v>320</c:v>
                </c:pt>
                <c:pt idx="43">
                  <c:v>340</c:v>
                </c:pt>
                <c:pt idx="44">
                  <c:v>296</c:v>
                </c:pt>
                <c:pt idx="45">
                  <c:v>129</c:v>
                </c:pt>
                <c:pt idx="46">
                  <c:v>103</c:v>
                </c:pt>
                <c:pt idx="47">
                  <c:v>73</c:v>
                </c:pt>
                <c:pt idx="48">
                  <c:v>54</c:v>
                </c:pt>
                <c:pt idx="49">
                  <c:v>48</c:v>
                </c:pt>
                <c:pt idx="50">
                  <c:v>16</c:v>
                </c:pt>
                <c:pt idx="51">
                  <c:v>5</c:v>
                </c:pt>
                <c:pt idx="52">
                  <c:v>1</c:v>
                </c:pt>
                <c:pt idx="53">
                  <c:v>0</c:v>
                </c:pt>
              </c:numCache>
            </c:numRef>
          </c:val>
          <c:extLst>
            <c:ext xmlns:c16="http://schemas.microsoft.com/office/drawing/2014/chart" uri="{C3380CC4-5D6E-409C-BE32-E72D297353CC}">
              <c16:uniqueId val="{00000000-4B19-46A1-A159-656B67E0D952}"/>
            </c:ext>
          </c:extLst>
        </c:ser>
        <c:ser>
          <c:idx val="1"/>
          <c:order val="1"/>
          <c:tx>
            <c:strRef>
              <c:f>'Pyramide Ages'!$D$5</c:f>
              <c:strCache>
                <c:ptCount val="1"/>
                <c:pt idx="0">
                  <c:v>F</c:v>
                </c:pt>
              </c:strCache>
            </c:strRef>
          </c:tx>
          <c:spPr>
            <a:solidFill>
              <a:schemeClr val="accent2"/>
            </a:solidFill>
            <a:ln>
              <a:solidFill>
                <a:schemeClr val="bg1"/>
              </a:solidFill>
            </a:ln>
            <a:effectLst/>
            <a:scene3d>
              <a:camera prst="orthographicFront"/>
              <a:lightRig rig="threePt" dir="t"/>
            </a:scene3d>
            <a:sp3d prstMaterial="matte">
              <a:bevelT w="63500" h="63500" prst="artDeco"/>
              <a:contourClr>
                <a:srgbClr val="000000"/>
              </a:contourClr>
            </a:sp3d>
          </c:spPr>
          <c:invertIfNegative val="0"/>
          <c:cat>
            <c:numRef>
              <c:f>'Pyramide Ages'!$B$6:$B$59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Ages'!$J$6:$J$59</c:f>
              <c:numCache>
                <c:formatCode>General</c:formatCode>
                <c:ptCount val="54"/>
                <c:pt idx="0">
                  <c:v>-1</c:v>
                </c:pt>
                <c:pt idx="1">
                  <c:v>-2</c:v>
                </c:pt>
                <c:pt idx="2">
                  <c:v>-15</c:v>
                </c:pt>
                <c:pt idx="3">
                  <c:v>-21</c:v>
                </c:pt>
                <c:pt idx="4">
                  <c:v>-28</c:v>
                </c:pt>
                <c:pt idx="5">
                  <c:v>-32</c:v>
                </c:pt>
                <c:pt idx="6">
                  <c:v>-89</c:v>
                </c:pt>
                <c:pt idx="7">
                  <c:v>-112</c:v>
                </c:pt>
                <c:pt idx="8">
                  <c:v>-121</c:v>
                </c:pt>
                <c:pt idx="9">
                  <c:v>-156</c:v>
                </c:pt>
                <c:pt idx="10">
                  <c:v>-131</c:v>
                </c:pt>
                <c:pt idx="11">
                  <c:v>-169</c:v>
                </c:pt>
                <c:pt idx="12">
                  <c:v>-171</c:v>
                </c:pt>
                <c:pt idx="13">
                  <c:v>-237</c:v>
                </c:pt>
                <c:pt idx="14">
                  <c:v>-242</c:v>
                </c:pt>
                <c:pt idx="15">
                  <c:v>-239</c:v>
                </c:pt>
                <c:pt idx="16">
                  <c:v>-273</c:v>
                </c:pt>
                <c:pt idx="17">
                  <c:v>-311</c:v>
                </c:pt>
                <c:pt idx="18">
                  <c:v>-306</c:v>
                </c:pt>
                <c:pt idx="19">
                  <c:v>-333</c:v>
                </c:pt>
                <c:pt idx="20">
                  <c:v>-387</c:v>
                </c:pt>
                <c:pt idx="21">
                  <c:v>-411</c:v>
                </c:pt>
                <c:pt idx="22">
                  <c:v>-425</c:v>
                </c:pt>
                <c:pt idx="23">
                  <c:v>-409</c:v>
                </c:pt>
                <c:pt idx="24">
                  <c:v>-494</c:v>
                </c:pt>
                <c:pt idx="25">
                  <c:v>-549</c:v>
                </c:pt>
                <c:pt idx="26">
                  <c:v>-566</c:v>
                </c:pt>
                <c:pt idx="27">
                  <c:v>-541</c:v>
                </c:pt>
                <c:pt idx="28">
                  <c:v>-525</c:v>
                </c:pt>
                <c:pt idx="29">
                  <c:v>-544</c:v>
                </c:pt>
                <c:pt idx="30">
                  <c:v>-525</c:v>
                </c:pt>
                <c:pt idx="31">
                  <c:v>-508</c:v>
                </c:pt>
                <c:pt idx="32">
                  <c:v>-521</c:v>
                </c:pt>
                <c:pt idx="33">
                  <c:v>-534</c:v>
                </c:pt>
                <c:pt idx="34">
                  <c:v>-559</c:v>
                </c:pt>
                <c:pt idx="35">
                  <c:v>-555</c:v>
                </c:pt>
                <c:pt idx="36">
                  <c:v>-492</c:v>
                </c:pt>
                <c:pt idx="37">
                  <c:v>-476</c:v>
                </c:pt>
                <c:pt idx="38">
                  <c:v>-426</c:v>
                </c:pt>
                <c:pt idx="39">
                  <c:v>-436</c:v>
                </c:pt>
                <c:pt idx="40">
                  <c:v>-375</c:v>
                </c:pt>
                <c:pt idx="41">
                  <c:v>-319</c:v>
                </c:pt>
                <c:pt idx="42">
                  <c:v>-295</c:v>
                </c:pt>
                <c:pt idx="43">
                  <c:v>-258</c:v>
                </c:pt>
                <c:pt idx="44">
                  <c:v>-267</c:v>
                </c:pt>
                <c:pt idx="45">
                  <c:v>-143</c:v>
                </c:pt>
                <c:pt idx="46">
                  <c:v>-94</c:v>
                </c:pt>
                <c:pt idx="47">
                  <c:v>-55</c:v>
                </c:pt>
                <c:pt idx="48">
                  <c:v>-43</c:v>
                </c:pt>
                <c:pt idx="49">
                  <c:v>-28</c:v>
                </c:pt>
                <c:pt idx="50">
                  <c:v>-9</c:v>
                </c:pt>
                <c:pt idx="51">
                  <c:v>-3</c:v>
                </c:pt>
                <c:pt idx="52">
                  <c:v>0</c:v>
                </c:pt>
                <c:pt idx="53">
                  <c:v>0</c:v>
                </c:pt>
              </c:numCache>
            </c:numRef>
          </c:val>
          <c:extLst>
            <c:ext xmlns:c16="http://schemas.microsoft.com/office/drawing/2014/chart" uri="{C3380CC4-5D6E-409C-BE32-E72D297353CC}">
              <c16:uniqueId val="{00000001-4B19-46A1-A159-656B67E0D952}"/>
            </c:ext>
          </c:extLst>
        </c:ser>
        <c:dLbls>
          <c:showLegendKey val="0"/>
          <c:showVal val="0"/>
          <c:showCatName val="0"/>
          <c:showSerName val="0"/>
          <c:showPercent val="0"/>
          <c:showBubbleSize val="0"/>
        </c:dLbls>
        <c:gapWidth val="0"/>
        <c:overlap val="100"/>
        <c:axId val="634779352"/>
        <c:axId val="634779744"/>
      </c:barChart>
      <c:catAx>
        <c:axId val="634779352"/>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2"/>
                </a:solidFill>
                <a:latin typeface="+mn-lt"/>
                <a:ea typeface="+mn-ea"/>
                <a:cs typeface="+mn-cs"/>
              </a:defRPr>
            </a:pPr>
            <a:endParaRPr lang="fr-FR"/>
          </a:p>
        </c:txPr>
        <c:crossAx val="634779744"/>
        <c:crosses val="autoZero"/>
        <c:auto val="1"/>
        <c:lblAlgn val="ctr"/>
        <c:lblOffset val="100"/>
        <c:noMultiLvlLbl val="0"/>
      </c:catAx>
      <c:valAx>
        <c:axId val="634779744"/>
        <c:scaling>
          <c:orientation val="minMax"/>
        </c:scaling>
        <c:delete val="0"/>
        <c:axPos val="t"/>
        <c:majorGridlines>
          <c:spPr>
            <a:ln w="9525" cap="flat" cmpd="sng" algn="ctr">
              <a:solidFill>
                <a:schemeClr val="tx1">
                  <a:lumMod val="15000"/>
                  <a:lumOff val="85000"/>
                </a:schemeClr>
              </a:solidFill>
              <a:round/>
            </a:ln>
            <a:effectLst/>
          </c:spPr>
        </c:majorGridlines>
        <c:numFmt formatCode="General;General" sourceLinked="0"/>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634779352"/>
        <c:crosses val="autoZero"/>
        <c:crossBetween val="between"/>
      </c:valAx>
      <c:spPr>
        <a:noFill/>
        <a:ln>
          <a:noFill/>
        </a:ln>
        <a:effectLst/>
      </c:spPr>
    </c:plotArea>
    <c:legend>
      <c:legendPos val="r"/>
      <c:layout>
        <c:manualLayout>
          <c:xMode val="edge"/>
          <c:yMode val="edge"/>
          <c:x val="0.77553214285714278"/>
          <c:y val="0.1754481481481481"/>
          <c:w val="0.11359484126984128"/>
          <c:h val="0.2500728395061728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accent3"/>
                </a:solidFill>
                <a:latin typeface="+mn-lt"/>
                <a:ea typeface="+mn-ea"/>
                <a:cs typeface="+mn-cs"/>
              </a:defRPr>
            </a:pPr>
            <a:r>
              <a:rPr lang="fr-FR" sz="1400" b="1" i="0">
                <a:solidFill>
                  <a:schemeClr val="accent3"/>
                </a:solidFill>
              </a:rPr>
              <a:t>Polynésie</a:t>
            </a:r>
            <a:r>
              <a:rPr lang="fr-FR" sz="1400" b="1" i="0" baseline="0">
                <a:solidFill>
                  <a:schemeClr val="accent3"/>
                </a:solidFill>
              </a:rPr>
              <a:t> Française</a:t>
            </a:r>
            <a:endParaRPr lang="fr-FR" sz="1400" b="1" i="0">
              <a:solidFill>
                <a:schemeClr val="accent3"/>
              </a:solidFill>
            </a:endParaRP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accent3"/>
              </a:solidFill>
              <a:latin typeface="+mn-lt"/>
              <a:ea typeface="+mn-ea"/>
              <a:cs typeface="+mn-cs"/>
            </a:defRPr>
          </a:pPr>
          <a:endParaRPr lang="fr-FR"/>
        </a:p>
      </c:txPr>
    </c:title>
    <c:autoTitleDeleted val="0"/>
    <c:plotArea>
      <c:layout/>
      <c:barChart>
        <c:barDir val="bar"/>
        <c:grouping val="clustered"/>
        <c:varyColors val="0"/>
        <c:ser>
          <c:idx val="0"/>
          <c:order val="0"/>
          <c:tx>
            <c:strRef>
              <c:f>'Pyramide Ages'!$C$5</c:f>
              <c:strCache>
                <c:ptCount val="1"/>
                <c:pt idx="0">
                  <c:v>M</c:v>
                </c:pt>
              </c:strCache>
            </c:strRef>
          </c:tx>
          <c:spPr>
            <a:solidFill>
              <a:schemeClr val="bg2"/>
            </a:solidFill>
            <a:ln>
              <a:solidFill>
                <a:schemeClr val="bg1"/>
              </a:solidFill>
            </a:ln>
            <a:effectLst/>
            <a:scene3d>
              <a:camera prst="orthographicFront"/>
              <a:lightRig rig="threePt" dir="t"/>
            </a:scene3d>
            <a:sp3d prstMaterial="matte">
              <a:bevelT w="63500" h="63500" prst="artDeco"/>
              <a:contourClr>
                <a:srgbClr val="000000"/>
              </a:contourClr>
            </a:sp3d>
          </c:spPr>
          <c:invertIfNegative val="0"/>
          <c:cat>
            <c:numRef>
              <c:f>'Pyramide Ages'!$B$6:$B$59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Ages'!$U$6:$U$59</c:f>
              <c:numCache>
                <c:formatCode>General</c:formatCode>
                <c:ptCount val="54"/>
                <c:pt idx="0">
                  <c:v>0</c:v>
                </c:pt>
                <c:pt idx="1">
                  <c:v>2</c:v>
                </c:pt>
                <c:pt idx="2">
                  <c:v>8</c:v>
                </c:pt>
                <c:pt idx="3">
                  <c:v>23</c:v>
                </c:pt>
                <c:pt idx="4">
                  <c:v>23</c:v>
                </c:pt>
                <c:pt idx="5">
                  <c:v>32</c:v>
                </c:pt>
                <c:pt idx="6">
                  <c:v>43</c:v>
                </c:pt>
                <c:pt idx="7">
                  <c:v>45</c:v>
                </c:pt>
                <c:pt idx="8">
                  <c:v>64</c:v>
                </c:pt>
                <c:pt idx="9">
                  <c:v>58</c:v>
                </c:pt>
                <c:pt idx="10">
                  <c:v>45</c:v>
                </c:pt>
                <c:pt idx="11">
                  <c:v>51</c:v>
                </c:pt>
                <c:pt idx="12">
                  <c:v>52</c:v>
                </c:pt>
                <c:pt idx="13">
                  <c:v>48</c:v>
                </c:pt>
                <c:pt idx="14">
                  <c:v>45</c:v>
                </c:pt>
                <c:pt idx="15">
                  <c:v>52</c:v>
                </c:pt>
                <c:pt idx="16">
                  <c:v>63</c:v>
                </c:pt>
                <c:pt idx="17">
                  <c:v>88</c:v>
                </c:pt>
                <c:pt idx="18">
                  <c:v>79</c:v>
                </c:pt>
                <c:pt idx="19">
                  <c:v>74</c:v>
                </c:pt>
                <c:pt idx="20">
                  <c:v>112</c:v>
                </c:pt>
                <c:pt idx="21">
                  <c:v>88</c:v>
                </c:pt>
                <c:pt idx="22">
                  <c:v>109</c:v>
                </c:pt>
                <c:pt idx="23">
                  <c:v>114</c:v>
                </c:pt>
                <c:pt idx="24">
                  <c:v>106</c:v>
                </c:pt>
                <c:pt idx="25">
                  <c:v>108</c:v>
                </c:pt>
                <c:pt idx="26">
                  <c:v>102</c:v>
                </c:pt>
                <c:pt idx="27">
                  <c:v>107</c:v>
                </c:pt>
                <c:pt idx="28">
                  <c:v>107</c:v>
                </c:pt>
                <c:pt idx="29">
                  <c:v>102</c:v>
                </c:pt>
                <c:pt idx="30">
                  <c:v>89</c:v>
                </c:pt>
                <c:pt idx="31">
                  <c:v>112</c:v>
                </c:pt>
                <c:pt idx="32">
                  <c:v>98</c:v>
                </c:pt>
                <c:pt idx="33">
                  <c:v>92</c:v>
                </c:pt>
                <c:pt idx="34">
                  <c:v>113</c:v>
                </c:pt>
                <c:pt idx="35">
                  <c:v>93</c:v>
                </c:pt>
                <c:pt idx="36">
                  <c:v>109</c:v>
                </c:pt>
                <c:pt idx="37">
                  <c:v>96</c:v>
                </c:pt>
                <c:pt idx="38">
                  <c:v>81</c:v>
                </c:pt>
                <c:pt idx="39">
                  <c:v>79</c:v>
                </c:pt>
                <c:pt idx="40">
                  <c:v>72</c:v>
                </c:pt>
                <c:pt idx="41">
                  <c:v>65</c:v>
                </c:pt>
                <c:pt idx="42">
                  <c:v>60</c:v>
                </c:pt>
                <c:pt idx="43">
                  <c:v>60</c:v>
                </c:pt>
                <c:pt idx="44">
                  <c:v>56</c:v>
                </c:pt>
                <c:pt idx="45">
                  <c:v>37</c:v>
                </c:pt>
                <c:pt idx="46">
                  <c:v>28</c:v>
                </c:pt>
                <c:pt idx="47">
                  <c:v>18</c:v>
                </c:pt>
                <c:pt idx="48">
                  <c:v>10</c:v>
                </c:pt>
                <c:pt idx="49">
                  <c:v>15</c:v>
                </c:pt>
                <c:pt idx="50">
                  <c:v>6</c:v>
                </c:pt>
                <c:pt idx="51">
                  <c:v>0</c:v>
                </c:pt>
                <c:pt idx="52">
                  <c:v>0</c:v>
                </c:pt>
                <c:pt idx="53">
                  <c:v>0</c:v>
                </c:pt>
              </c:numCache>
            </c:numRef>
          </c:val>
          <c:extLst>
            <c:ext xmlns:c16="http://schemas.microsoft.com/office/drawing/2014/chart" uri="{C3380CC4-5D6E-409C-BE32-E72D297353CC}">
              <c16:uniqueId val="{00000000-EEF1-4984-8752-802CE3381546}"/>
            </c:ext>
          </c:extLst>
        </c:ser>
        <c:ser>
          <c:idx val="1"/>
          <c:order val="1"/>
          <c:tx>
            <c:strRef>
              <c:f>'Pyramide Ages'!$D$5</c:f>
              <c:strCache>
                <c:ptCount val="1"/>
                <c:pt idx="0">
                  <c:v>F</c:v>
                </c:pt>
              </c:strCache>
            </c:strRef>
          </c:tx>
          <c:spPr>
            <a:solidFill>
              <a:schemeClr val="accent2"/>
            </a:solidFill>
            <a:ln>
              <a:solidFill>
                <a:schemeClr val="bg1"/>
              </a:solidFill>
            </a:ln>
            <a:effectLst/>
            <a:scene3d>
              <a:camera prst="orthographicFront"/>
              <a:lightRig rig="threePt" dir="t"/>
            </a:scene3d>
            <a:sp3d prstMaterial="matte">
              <a:bevelT w="63500" h="63500" prst="artDeco"/>
              <a:contourClr>
                <a:srgbClr val="000000"/>
              </a:contourClr>
            </a:sp3d>
          </c:spPr>
          <c:invertIfNegative val="0"/>
          <c:cat>
            <c:numRef>
              <c:f>'Pyramide Ages'!$B$6:$B$59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Ages'!$V$6:$V$59</c:f>
              <c:numCache>
                <c:formatCode>General</c:formatCode>
                <c:ptCount val="54"/>
                <c:pt idx="0">
                  <c:v>0</c:v>
                </c:pt>
                <c:pt idx="1">
                  <c:v>-2</c:v>
                </c:pt>
                <c:pt idx="2">
                  <c:v>-5</c:v>
                </c:pt>
                <c:pt idx="3">
                  <c:v>-8</c:v>
                </c:pt>
                <c:pt idx="4">
                  <c:v>-16</c:v>
                </c:pt>
                <c:pt idx="5">
                  <c:v>-23</c:v>
                </c:pt>
                <c:pt idx="6">
                  <c:v>-30</c:v>
                </c:pt>
                <c:pt idx="7">
                  <c:v>-27</c:v>
                </c:pt>
                <c:pt idx="8">
                  <c:v>-27</c:v>
                </c:pt>
                <c:pt idx="9">
                  <c:v>-24</c:v>
                </c:pt>
                <c:pt idx="10">
                  <c:v>-24</c:v>
                </c:pt>
                <c:pt idx="11">
                  <c:v>-33</c:v>
                </c:pt>
                <c:pt idx="12">
                  <c:v>-33</c:v>
                </c:pt>
                <c:pt idx="13">
                  <c:v>-32</c:v>
                </c:pt>
                <c:pt idx="14">
                  <c:v>-31</c:v>
                </c:pt>
                <c:pt idx="15">
                  <c:v>-41</c:v>
                </c:pt>
                <c:pt idx="16">
                  <c:v>-46</c:v>
                </c:pt>
                <c:pt idx="17">
                  <c:v>-61</c:v>
                </c:pt>
                <c:pt idx="18">
                  <c:v>-65</c:v>
                </c:pt>
                <c:pt idx="19">
                  <c:v>-54</c:v>
                </c:pt>
                <c:pt idx="20">
                  <c:v>-69</c:v>
                </c:pt>
                <c:pt idx="21">
                  <c:v>-73</c:v>
                </c:pt>
                <c:pt idx="22">
                  <c:v>-70</c:v>
                </c:pt>
                <c:pt idx="23">
                  <c:v>-69</c:v>
                </c:pt>
                <c:pt idx="24">
                  <c:v>-76</c:v>
                </c:pt>
                <c:pt idx="25">
                  <c:v>-86</c:v>
                </c:pt>
                <c:pt idx="26">
                  <c:v>-67</c:v>
                </c:pt>
                <c:pt idx="27">
                  <c:v>-80</c:v>
                </c:pt>
                <c:pt idx="28">
                  <c:v>-80</c:v>
                </c:pt>
                <c:pt idx="29">
                  <c:v>-90</c:v>
                </c:pt>
                <c:pt idx="30">
                  <c:v>-78</c:v>
                </c:pt>
                <c:pt idx="31">
                  <c:v>-82</c:v>
                </c:pt>
                <c:pt idx="32">
                  <c:v>-78</c:v>
                </c:pt>
                <c:pt idx="33">
                  <c:v>-70</c:v>
                </c:pt>
                <c:pt idx="34">
                  <c:v>-85</c:v>
                </c:pt>
                <c:pt idx="35">
                  <c:v>-94</c:v>
                </c:pt>
                <c:pt idx="36">
                  <c:v>-73</c:v>
                </c:pt>
                <c:pt idx="37">
                  <c:v>-93</c:v>
                </c:pt>
                <c:pt idx="38">
                  <c:v>-71</c:v>
                </c:pt>
                <c:pt idx="39">
                  <c:v>-82</c:v>
                </c:pt>
                <c:pt idx="40">
                  <c:v>-76</c:v>
                </c:pt>
                <c:pt idx="41">
                  <c:v>-67</c:v>
                </c:pt>
                <c:pt idx="42">
                  <c:v>-60</c:v>
                </c:pt>
                <c:pt idx="43">
                  <c:v>-47</c:v>
                </c:pt>
                <c:pt idx="44">
                  <c:v>-52</c:v>
                </c:pt>
                <c:pt idx="45">
                  <c:v>-25</c:v>
                </c:pt>
                <c:pt idx="46">
                  <c:v>-20</c:v>
                </c:pt>
                <c:pt idx="47">
                  <c:v>-24</c:v>
                </c:pt>
                <c:pt idx="48">
                  <c:v>-14</c:v>
                </c:pt>
                <c:pt idx="49">
                  <c:v>-15</c:v>
                </c:pt>
                <c:pt idx="50">
                  <c:v>-2</c:v>
                </c:pt>
                <c:pt idx="51">
                  <c:v>0</c:v>
                </c:pt>
                <c:pt idx="52">
                  <c:v>0</c:v>
                </c:pt>
                <c:pt idx="53">
                  <c:v>0</c:v>
                </c:pt>
              </c:numCache>
            </c:numRef>
          </c:val>
          <c:extLst>
            <c:ext xmlns:c16="http://schemas.microsoft.com/office/drawing/2014/chart" uri="{C3380CC4-5D6E-409C-BE32-E72D297353CC}">
              <c16:uniqueId val="{00000001-EEF1-4984-8752-802CE3381546}"/>
            </c:ext>
          </c:extLst>
        </c:ser>
        <c:dLbls>
          <c:showLegendKey val="0"/>
          <c:showVal val="0"/>
          <c:showCatName val="0"/>
          <c:showSerName val="0"/>
          <c:showPercent val="0"/>
          <c:showBubbleSize val="0"/>
        </c:dLbls>
        <c:gapWidth val="0"/>
        <c:overlap val="100"/>
        <c:axId val="732646424"/>
        <c:axId val="732643288"/>
      </c:barChart>
      <c:catAx>
        <c:axId val="732646424"/>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2"/>
                </a:solidFill>
                <a:latin typeface="+mn-lt"/>
                <a:ea typeface="+mn-ea"/>
                <a:cs typeface="+mn-cs"/>
              </a:defRPr>
            </a:pPr>
            <a:endParaRPr lang="fr-FR"/>
          </a:p>
        </c:txPr>
        <c:crossAx val="732643288"/>
        <c:crosses val="autoZero"/>
        <c:auto val="1"/>
        <c:lblAlgn val="ctr"/>
        <c:lblOffset val="100"/>
        <c:noMultiLvlLbl val="0"/>
      </c:catAx>
      <c:valAx>
        <c:axId val="732643288"/>
        <c:scaling>
          <c:orientation val="minMax"/>
        </c:scaling>
        <c:delete val="0"/>
        <c:axPos val="t"/>
        <c:majorGridlines>
          <c:spPr>
            <a:ln w="9525" cap="flat" cmpd="sng" algn="ctr">
              <a:solidFill>
                <a:schemeClr val="tx1">
                  <a:lumMod val="15000"/>
                  <a:lumOff val="85000"/>
                </a:schemeClr>
              </a:solidFill>
              <a:round/>
            </a:ln>
            <a:effectLst/>
          </c:spPr>
        </c:majorGridlines>
        <c:numFmt formatCode="General;General" sourceLinked="0"/>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732646424"/>
        <c:crosses val="autoZero"/>
        <c:crossBetween val="between"/>
      </c:valAx>
      <c:spPr>
        <a:noFill/>
        <a:ln>
          <a:noFill/>
        </a:ln>
        <a:effectLst/>
      </c:spPr>
    </c:plotArea>
    <c:legend>
      <c:legendPos val="r"/>
      <c:layout>
        <c:manualLayout>
          <c:xMode val="edge"/>
          <c:yMode val="edge"/>
          <c:x val="0.82882094017094021"/>
          <c:y val="0.29304074074074077"/>
          <c:w val="0.12233290598290598"/>
          <c:h val="0.2500728395061728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rgbClr val="0095B7"/>
                </a:solidFill>
                <a:latin typeface="+mn-lt"/>
                <a:ea typeface="+mn-ea"/>
                <a:cs typeface="+mn-cs"/>
              </a:defRPr>
            </a:pPr>
            <a:r>
              <a:rPr lang="fr-FR" sz="1400" b="1" i="0">
                <a:solidFill>
                  <a:srgbClr val="0095B7"/>
                </a:solidFill>
              </a:rPr>
              <a:t>Mayotte</a:t>
            </a:r>
          </a:p>
        </c:rich>
      </c:tx>
      <c:overlay val="0"/>
      <c:spPr>
        <a:noFill/>
        <a:ln>
          <a:noFill/>
        </a:ln>
        <a:effectLst/>
      </c:spPr>
      <c:txPr>
        <a:bodyPr rot="0" spcFirstLastPara="1" vertOverflow="ellipsis" vert="horz" wrap="square" anchor="ctr" anchorCtr="1"/>
        <a:lstStyle/>
        <a:p>
          <a:pPr>
            <a:defRPr sz="1400" b="1" i="0" u="none" strike="noStrike" kern="1200" spc="0" baseline="0">
              <a:solidFill>
                <a:srgbClr val="0095B7"/>
              </a:solidFill>
              <a:latin typeface="+mn-lt"/>
              <a:ea typeface="+mn-ea"/>
              <a:cs typeface="+mn-cs"/>
            </a:defRPr>
          </a:pPr>
          <a:endParaRPr lang="fr-FR"/>
        </a:p>
      </c:txPr>
    </c:title>
    <c:autoTitleDeleted val="0"/>
    <c:plotArea>
      <c:layout/>
      <c:barChart>
        <c:barDir val="bar"/>
        <c:grouping val="clustered"/>
        <c:varyColors val="0"/>
        <c:ser>
          <c:idx val="0"/>
          <c:order val="0"/>
          <c:tx>
            <c:strRef>
              <c:f>'Pyramide Ages_FPE'!$C$5</c:f>
              <c:strCache>
                <c:ptCount val="1"/>
                <c:pt idx="0">
                  <c:v>M</c:v>
                </c:pt>
              </c:strCache>
            </c:strRef>
          </c:tx>
          <c:spPr>
            <a:solidFill>
              <a:schemeClr val="bg2"/>
            </a:solidFill>
            <a:ln>
              <a:solidFill>
                <a:schemeClr val="accent3"/>
              </a:solidFill>
            </a:ln>
            <a:effectLst/>
            <a:scene3d>
              <a:camera prst="orthographicFront"/>
              <a:lightRig rig="threePt" dir="t"/>
            </a:scene3d>
            <a:sp3d prstMaterial="matte">
              <a:bevelT w="63500" h="63500" prst="artDeco"/>
              <a:contourClr>
                <a:srgbClr val="000000"/>
              </a:contourClr>
            </a:sp3d>
          </c:spPr>
          <c:invertIfNegative val="0"/>
          <c:cat>
            <c:numRef>
              <c:f>'Pyramide Ages_FPE'!$B$6:$B$59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Ages_FPE'!$M$6:$M$59</c:f>
              <c:numCache>
                <c:formatCode>General</c:formatCode>
                <c:ptCount val="54"/>
                <c:pt idx="0">
                  <c:v>0</c:v>
                </c:pt>
                <c:pt idx="1">
                  <c:v>2</c:v>
                </c:pt>
                <c:pt idx="2">
                  <c:v>4</c:v>
                </c:pt>
                <c:pt idx="3">
                  <c:v>11</c:v>
                </c:pt>
                <c:pt idx="4">
                  <c:v>23</c:v>
                </c:pt>
                <c:pt idx="5">
                  <c:v>24</c:v>
                </c:pt>
                <c:pt idx="6">
                  <c:v>21</c:v>
                </c:pt>
                <c:pt idx="7">
                  <c:v>35</c:v>
                </c:pt>
                <c:pt idx="8">
                  <c:v>53</c:v>
                </c:pt>
                <c:pt idx="9">
                  <c:v>47</c:v>
                </c:pt>
                <c:pt idx="10">
                  <c:v>48</c:v>
                </c:pt>
                <c:pt idx="11">
                  <c:v>65</c:v>
                </c:pt>
                <c:pt idx="12">
                  <c:v>63</c:v>
                </c:pt>
                <c:pt idx="13">
                  <c:v>63</c:v>
                </c:pt>
                <c:pt idx="14">
                  <c:v>77</c:v>
                </c:pt>
                <c:pt idx="15">
                  <c:v>78</c:v>
                </c:pt>
                <c:pt idx="16">
                  <c:v>84</c:v>
                </c:pt>
                <c:pt idx="17">
                  <c:v>89</c:v>
                </c:pt>
                <c:pt idx="18">
                  <c:v>86</c:v>
                </c:pt>
                <c:pt idx="19">
                  <c:v>88</c:v>
                </c:pt>
                <c:pt idx="20">
                  <c:v>109</c:v>
                </c:pt>
                <c:pt idx="21">
                  <c:v>102</c:v>
                </c:pt>
                <c:pt idx="22">
                  <c:v>111</c:v>
                </c:pt>
                <c:pt idx="23">
                  <c:v>90</c:v>
                </c:pt>
                <c:pt idx="24">
                  <c:v>100</c:v>
                </c:pt>
                <c:pt idx="25">
                  <c:v>140</c:v>
                </c:pt>
                <c:pt idx="26">
                  <c:v>146</c:v>
                </c:pt>
                <c:pt idx="27">
                  <c:v>120</c:v>
                </c:pt>
                <c:pt idx="28">
                  <c:v>100</c:v>
                </c:pt>
                <c:pt idx="29">
                  <c:v>123</c:v>
                </c:pt>
                <c:pt idx="30">
                  <c:v>121</c:v>
                </c:pt>
                <c:pt idx="31">
                  <c:v>138</c:v>
                </c:pt>
                <c:pt idx="32">
                  <c:v>135</c:v>
                </c:pt>
                <c:pt idx="33">
                  <c:v>123</c:v>
                </c:pt>
                <c:pt idx="34">
                  <c:v>135</c:v>
                </c:pt>
                <c:pt idx="35">
                  <c:v>133</c:v>
                </c:pt>
                <c:pt idx="36">
                  <c:v>138</c:v>
                </c:pt>
                <c:pt idx="37">
                  <c:v>137</c:v>
                </c:pt>
                <c:pt idx="38">
                  <c:v>117</c:v>
                </c:pt>
                <c:pt idx="39">
                  <c:v>108</c:v>
                </c:pt>
                <c:pt idx="40">
                  <c:v>97</c:v>
                </c:pt>
                <c:pt idx="41">
                  <c:v>87</c:v>
                </c:pt>
                <c:pt idx="42">
                  <c:v>80</c:v>
                </c:pt>
                <c:pt idx="43">
                  <c:v>80</c:v>
                </c:pt>
                <c:pt idx="44">
                  <c:v>62</c:v>
                </c:pt>
                <c:pt idx="45">
                  <c:v>56</c:v>
                </c:pt>
                <c:pt idx="46">
                  <c:v>52</c:v>
                </c:pt>
                <c:pt idx="47">
                  <c:v>48</c:v>
                </c:pt>
                <c:pt idx="48">
                  <c:v>29</c:v>
                </c:pt>
                <c:pt idx="49">
                  <c:v>23</c:v>
                </c:pt>
                <c:pt idx="50">
                  <c:v>17</c:v>
                </c:pt>
                <c:pt idx="51">
                  <c:v>3</c:v>
                </c:pt>
                <c:pt idx="52">
                  <c:v>4</c:v>
                </c:pt>
                <c:pt idx="53">
                  <c:v>0</c:v>
                </c:pt>
              </c:numCache>
            </c:numRef>
          </c:val>
          <c:extLst>
            <c:ext xmlns:c16="http://schemas.microsoft.com/office/drawing/2014/chart" uri="{C3380CC4-5D6E-409C-BE32-E72D297353CC}">
              <c16:uniqueId val="{00000000-E43F-4DAC-851F-7B22791287AE}"/>
            </c:ext>
          </c:extLst>
        </c:ser>
        <c:ser>
          <c:idx val="1"/>
          <c:order val="1"/>
          <c:tx>
            <c:strRef>
              <c:f>'Pyramide Ages_FPE'!$D$5</c:f>
              <c:strCache>
                <c:ptCount val="1"/>
                <c:pt idx="0">
                  <c:v>F</c:v>
                </c:pt>
              </c:strCache>
            </c:strRef>
          </c:tx>
          <c:spPr>
            <a:solidFill>
              <a:schemeClr val="accent2"/>
            </a:solidFill>
            <a:ln>
              <a:solidFill>
                <a:schemeClr val="accent2"/>
              </a:solidFill>
            </a:ln>
            <a:effectLst/>
            <a:scene3d>
              <a:camera prst="orthographicFront"/>
              <a:lightRig rig="threePt" dir="t"/>
            </a:scene3d>
            <a:sp3d prstMaterial="matte">
              <a:bevelT w="63500" h="63500" prst="artDeco"/>
              <a:contourClr>
                <a:srgbClr val="000000"/>
              </a:contourClr>
            </a:sp3d>
          </c:spPr>
          <c:invertIfNegative val="0"/>
          <c:cat>
            <c:numRef>
              <c:f>'Pyramide Ages_FPE'!$B$6:$B$59</c:f>
              <c:numCache>
                <c:formatCode>General</c:formatCode>
                <c:ptCount val="54"/>
                <c:pt idx="0">
                  <c:v>17</c:v>
                </c:pt>
                <c:pt idx="1">
                  <c:v>18</c:v>
                </c:pt>
                <c:pt idx="2">
                  <c:v>19</c:v>
                </c:pt>
                <c:pt idx="3">
                  <c:v>20</c:v>
                </c:pt>
                <c:pt idx="4">
                  <c:v>21</c:v>
                </c:pt>
                <c:pt idx="5">
                  <c:v>22</c:v>
                </c:pt>
                <c:pt idx="6">
                  <c:v>23</c:v>
                </c:pt>
                <c:pt idx="7">
                  <c:v>24</c:v>
                </c:pt>
                <c:pt idx="8">
                  <c:v>25</c:v>
                </c:pt>
                <c:pt idx="9">
                  <c:v>26</c:v>
                </c:pt>
                <c:pt idx="10">
                  <c:v>27</c:v>
                </c:pt>
                <c:pt idx="11">
                  <c:v>28</c:v>
                </c:pt>
                <c:pt idx="12">
                  <c:v>29</c:v>
                </c:pt>
                <c:pt idx="13">
                  <c:v>30</c:v>
                </c:pt>
                <c:pt idx="14">
                  <c:v>31</c:v>
                </c:pt>
                <c:pt idx="15">
                  <c:v>32</c:v>
                </c:pt>
                <c:pt idx="16">
                  <c:v>33</c:v>
                </c:pt>
                <c:pt idx="17">
                  <c:v>34</c:v>
                </c:pt>
                <c:pt idx="18">
                  <c:v>35</c:v>
                </c:pt>
                <c:pt idx="19">
                  <c:v>36</c:v>
                </c:pt>
                <c:pt idx="20">
                  <c:v>37</c:v>
                </c:pt>
                <c:pt idx="21">
                  <c:v>38</c:v>
                </c:pt>
                <c:pt idx="22">
                  <c:v>39</c:v>
                </c:pt>
                <c:pt idx="23">
                  <c:v>40</c:v>
                </c:pt>
                <c:pt idx="24">
                  <c:v>41</c:v>
                </c:pt>
                <c:pt idx="25">
                  <c:v>42</c:v>
                </c:pt>
                <c:pt idx="26">
                  <c:v>43</c:v>
                </c:pt>
                <c:pt idx="27">
                  <c:v>44</c:v>
                </c:pt>
                <c:pt idx="28">
                  <c:v>45</c:v>
                </c:pt>
                <c:pt idx="29">
                  <c:v>46</c:v>
                </c:pt>
                <c:pt idx="30">
                  <c:v>47</c:v>
                </c:pt>
                <c:pt idx="31">
                  <c:v>48</c:v>
                </c:pt>
                <c:pt idx="32">
                  <c:v>49</c:v>
                </c:pt>
                <c:pt idx="33">
                  <c:v>50</c:v>
                </c:pt>
                <c:pt idx="34">
                  <c:v>51</c:v>
                </c:pt>
                <c:pt idx="35">
                  <c:v>52</c:v>
                </c:pt>
                <c:pt idx="36">
                  <c:v>53</c:v>
                </c:pt>
                <c:pt idx="37">
                  <c:v>54</c:v>
                </c:pt>
                <c:pt idx="38">
                  <c:v>55</c:v>
                </c:pt>
                <c:pt idx="39">
                  <c:v>56</c:v>
                </c:pt>
                <c:pt idx="40">
                  <c:v>57</c:v>
                </c:pt>
                <c:pt idx="41">
                  <c:v>58</c:v>
                </c:pt>
                <c:pt idx="42">
                  <c:v>59</c:v>
                </c:pt>
                <c:pt idx="43">
                  <c:v>60</c:v>
                </c:pt>
                <c:pt idx="44">
                  <c:v>61</c:v>
                </c:pt>
                <c:pt idx="45">
                  <c:v>62</c:v>
                </c:pt>
                <c:pt idx="46">
                  <c:v>63</c:v>
                </c:pt>
                <c:pt idx="47">
                  <c:v>64</c:v>
                </c:pt>
                <c:pt idx="48">
                  <c:v>65</c:v>
                </c:pt>
                <c:pt idx="49">
                  <c:v>66</c:v>
                </c:pt>
                <c:pt idx="50">
                  <c:v>67</c:v>
                </c:pt>
                <c:pt idx="51">
                  <c:v>68</c:v>
                </c:pt>
                <c:pt idx="52">
                  <c:v>69</c:v>
                </c:pt>
                <c:pt idx="53">
                  <c:v>70</c:v>
                </c:pt>
              </c:numCache>
            </c:numRef>
          </c:cat>
          <c:val>
            <c:numRef>
              <c:f>'Pyramide Ages_FPE'!$N$6:$N$59</c:f>
              <c:numCache>
                <c:formatCode>General</c:formatCode>
                <c:ptCount val="54"/>
                <c:pt idx="0">
                  <c:v>0</c:v>
                </c:pt>
                <c:pt idx="1">
                  <c:v>0</c:v>
                </c:pt>
                <c:pt idx="2">
                  <c:v>0</c:v>
                </c:pt>
                <c:pt idx="3">
                  <c:v>-8</c:v>
                </c:pt>
                <c:pt idx="4">
                  <c:v>-5</c:v>
                </c:pt>
                <c:pt idx="5">
                  <c:v>-12</c:v>
                </c:pt>
                <c:pt idx="6">
                  <c:v>-18</c:v>
                </c:pt>
                <c:pt idx="7">
                  <c:v>-34</c:v>
                </c:pt>
                <c:pt idx="8">
                  <c:v>-36</c:v>
                </c:pt>
                <c:pt idx="9">
                  <c:v>-61</c:v>
                </c:pt>
                <c:pt idx="10">
                  <c:v>-67</c:v>
                </c:pt>
                <c:pt idx="11">
                  <c:v>-78</c:v>
                </c:pt>
                <c:pt idx="12">
                  <c:v>-98</c:v>
                </c:pt>
                <c:pt idx="13">
                  <c:v>-91</c:v>
                </c:pt>
                <c:pt idx="14">
                  <c:v>-73</c:v>
                </c:pt>
                <c:pt idx="15">
                  <c:v>-92</c:v>
                </c:pt>
                <c:pt idx="16">
                  <c:v>-98</c:v>
                </c:pt>
                <c:pt idx="17">
                  <c:v>-107</c:v>
                </c:pt>
                <c:pt idx="18">
                  <c:v>-97</c:v>
                </c:pt>
                <c:pt idx="19">
                  <c:v>-91</c:v>
                </c:pt>
                <c:pt idx="20">
                  <c:v>-81</c:v>
                </c:pt>
                <c:pt idx="21">
                  <c:v>-86</c:v>
                </c:pt>
                <c:pt idx="22">
                  <c:v>-69</c:v>
                </c:pt>
                <c:pt idx="23">
                  <c:v>-68</c:v>
                </c:pt>
                <c:pt idx="24">
                  <c:v>-88</c:v>
                </c:pt>
                <c:pt idx="25">
                  <c:v>-81</c:v>
                </c:pt>
                <c:pt idx="26">
                  <c:v>-81</c:v>
                </c:pt>
                <c:pt idx="27">
                  <c:v>-89</c:v>
                </c:pt>
                <c:pt idx="28">
                  <c:v>-71</c:v>
                </c:pt>
                <c:pt idx="29">
                  <c:v>-54</c:v>
                </c:pt>
                <c:pt idx="30">
                  <c:v>-71</c:v>
                </c:pt>
                <c:pt idx="31">
                  <c:v>-71</c:v>
                </c:pt>
                <c:pt idx="32">
                  <c:v>-63</c:v>
                </c:pt>
                <c:pt idx="33">
                  <c:v>-59</c:v>
                </c:pt>
                <c:pt idx="34">
                  <c:v>-56</c:v>
                </c:pt>
                <c:pt idx="35">
                  <c:v>-64</c:v>
                </c:pt>
                <c:pt idx="36">
                  <c:v>-50</c:v>
                </c:pt>
                <c:pt idx="37">
                  <c:v>-44</c:v>
                </c:pt>
                <c:pt idx="38">
                  <c:v>-51</c:v>
                </c:pt>
                <c:pt idx="39">
                  <c:v>-52</c:v>
                </c:pt>
                <c:pt idx="40">
                  <c:v>-39</c:v>
                </c:pt>
                <c:pt idx="41">
                  <c:v>-40</c:v>
                </c:pt>
                <c:pt idx="42">
                  <c:v>-28</c:v>
                </c:pt>
                <c:pt idx="43">
                  <c:v>-37</c:v>
                </c:pt>
                <c:pt idx="44">
                  <c:v>-35</c:v>
                </c:pt>
                <c:pt idx="45">
                  <c:v>-21</c:v>
                </c:pt>
                <c:pt idx="46">
                  <c:v>-20</c:v>
                </c:pt>
                <c:pt idx="47">
                  <c:v>-8</c:v>
                </c:pt>
                <c:pt idx="48">
                  <c:v>-10</c:v>
                </c:pt>
                <c:pt idx="49">
                  <c:v>-8</c:v>
                </c:pt>
                <c:pt idx="50">
                  <c:v>-1</c:v>
                </c:pt>
                <c:pt idx="51">
                  <c:v>0</c:v>
                </c:pt>
                <c:pt idx="52">
                  <c:v>-1</c:v>
                </c:pt>
                <c:pt idx="53">
                  <c:v>0</c:v>
                </c:pt>
              </c:numCache>
            </c:numRef>
          </c:val>
          <c:extLst>
            <c:ext xmlns:c16="http://schemas.microsoft.com/office/drawing/2014/chart" uri="{C3380CC4-5D6E-409C-BE32-E72D297353CC}">
              <c16:uniqueId val="{00000001-E43F-4DAC-851F-7B22791287AE}"/>
            </c:ext>
          </c:extLst>
        </c:ser>
        <c:dLbls>
          <c:showLegendKey val="0"/>
          <c:showVal val="0"/>
          <c:showCatName val="0"/>
          <c:showSerName val="0"/>
          <c:showPercent val="0"/>
          <c:showBubbleSize val="0"/>
        </c:dLbls>
        <c:gapWidth val="0"/>
        <c:overlap val="100"/>
        <c:axId val="878155263"/>
        <c:axId val="878151935"/>
      </c:barChart>
      <c:catAx>
        <c:axId val="878155263"/>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bg2"/>
                </a:solidFill>
                <a:latin typeface="+mn-lt"/>
                <a:ea typeface="+mn-ea"/>
                <a:cs typeface="+mn-cs"/>
              </a:defRPr>
            </a:pPr>
            <a:endParaRPr lang="fr-FR"/>
          </a:p>
        </c:txPr>
        <c:crossAx val="878151935"/>
        <c:crosses val="autoZero"/>
        <c:auto val="1"/>
        <c:lblAlgn val="ctr"/>
        <c:lblOffset val="100"/>
        <c:noMultiLvlLbl val="0"/>
      </c:catAx>
      <c:valAx>
        <c:axId val="878151935"/>
        <c:scaling>
          <c:orientation val="minMax"/>
        </c:scaling>
        <c:delete val="0"/>
        <c:axPos val="t"/>
        <c:majorGridlines>
          <c:spPr>
            <a:ln w="9525" cap="flat" cmpd="sng" algn="ctr">
              <a:solidFill>
                <a:schemeClr val="tx1">
                  <a:lumMod val="15000"/>
                  <a:lumOff val="85000"/>
                </a:schemeClr>
              </a:solidFill>
              <a:round/>
            </a:ln>
            <a:effectLst/>
          </c:spPr>
        </c:majorGridlines>
        <c:numFmt formatCode="General;General" sourceLinked="0"/>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78155263"/>
        <c:crosses val="autoZero"/>
        <c:crossBetween val="between"/>
      </c:valAx>
      <c:spPr>
        <a:noFill/>
        <a:ln>
          <a:noFill/>
        </a:ln>
        <a:effectLst/>
      </c:spPr>
    </c:plotArea>
    <c:legend>
      <c:legendPos val="r"/>
      <c:layout>
        <c:manualLayout>
          <c:xMode val="edge"/>
          <c:yMode val="edge"/>
          <c:x val="0.84432853535353536"/>
          <c:y val="0.23088333333333327"/>
          <c:w val="0.1268078282828283"/>
          <c:h val="0.160761111111111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000" b="0" i="0" u="none" strike="noStrike" kern="1200" spc="0" baseline="0">
                <a:solidFill>
                  <a:srgbClr val="0095B7"/>
                </a:solidFill>
                <a:latin typeface="+mn-lt"/>
                <a:ea typeface="+mn-ea"/>
                <a:cs typeface="+mn-cs"/>
              </a:defRPr>
            </a:pPr>
            <a:r>
              <a:rPr lang="fr-FR" sz="1050" b="1" dirty="0">
                <a:solidFill>
                  <a:srgbClr val="0095B7"/>
                </a:solidFill>
              </a:rPr>
              <a:t>Evolution de</a:t>
            </a:r>
            <a:r>
              <a:rPr lang="fr-FR" sz="1050" b="1" baseline="0" dirty="0">
                <a:solidFill>
                  <a:srgbClr val="0095B7"/>
                </a:solidFill>
              </a:rPr>
              <a:t> l'IM au cours des 25 dernières années de carrière</a:t>
            </a:r>
            <a:endParaRPr lang="fr-FR" sz="1050" b="1" dirty="0">
              <a:solidFill>
                <a:srgbClr val="0095B7"/>
              </a:solidFill>
            </a:endParaRPr>
          </a:p>
        </c:rich>
      </c:tx>
      <c:overlay val="0"/>
      <c:spPr>
        <a:noFill/>
        <a:ln>
          <a:noFill/>
        </a:ln>
        <a:effectLst/>
      </c:spPr>
      <c:txPr>
        <a:bodyPr rot="0" spcFirstLastPara="1" vertOverflow="ellipsis" vert="horz" wrap="square" anchor="ctr" anchorCtr="1"/>
        <a:lstStyle/>
        <a:p>
          <a:pPr>
            <a:defRPr sz="1000" b="0" i="0" u="none" strike="noStrike" kern="1200" spc="0" baseline="0">
              <a:solidFill>
                <a:srgbClr val="0095B7"/>
              </a:solidFill>
              <a:latin typeface="+mn-lt"/>
              <a:ea typeface="+mn-ea"/>
              <a:cs typeface="+mn-cs"/>
            </a:defRPr>
          </a:pPr>
          <a:endParaRPr lang="fr-FR"/>
        </a:p>
      </c:txPr>
    </c:title>
    <c:autoTitleDeleted val="0"/>
    <c:plotArea>
      <c:layout/>
      <c:scatterChart>
        <c:scatterStyle val="lineMarker"/>
        <c:varyColors val="0"/>
        <c:ser>
          <c:idx val="0"/>
          <c:order val="0"/>
          <c:tx>
            <c:strRef>
              <c:f>'menu déroulant'!$D$9:$F$9</c:f>
              <c:strCache>
                <c:ptCount val="1"/>
                <c:pt idx="0">
                  <c:v>Adjoint administratif principal 1ère et 2ème classe</c:v>
                </c:pt>
              </c:strCache>
            </c:strRef>
          </c:tx>
          <c:spPr>
            <a:ln w="19050" cap="rnd">
              <a:solidFill>
                <a:schemeClr val="accent5"/>
              </a:solidFill>
              <a:round/>
            </a:ln>
            <a:effectLst/>
          </c:spPr>
          <c:marker>
            <c:symbol val="circle"/>
            <c:size val="5"/>
            <c:spPr>
              <a:solidFill>
                <a:schemeClr val="accent5"/>
              </a:solidFill>
              <a:ln w="9525">
                <a:solidFill>
                  <a:schemeClr val="accent5"/>
                </a:solidFill>
              </a:ln>
              <a:effectLst/>
            </c:spPr>
          </c:marker>
          <c:trendline>
            <c:spPr>
              <a:ln w="19050" cap="rnd">
                <a:solidFill>
                  <a:schemeClr val="accent5"/>
                </a:solidFill>
                <a:prstDash val="solid"/>
              </a:ln>
              <a:effectLst/>
            </c:spPr>
            <c:trendlineType val="poly"/>
            <c:order val="2"/>
            <c:dispRSqr val="0"/>
            <c:dispEq val="0"/>
          </c:trendline>
          <c:xVal>
            <c:numRef>
              <c:f>'menu déroulant'!$C$31:$C$55</c:f>
              <c:numCache>
                <c:formatCode>General</c:formatCode>
                <c:ptCount val="25"/>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numCache>
            </c:numRef>
          </c:xVal>
          <c:yVal>
            <c:numRef>
              <c:f>'menu déroulant'!$D$31:$D$55</c:f>
              <c:numCache>
                <c:formatCode>General</c:formatCode>
                <c:ptCount val="25"/>
                <c:pt idx="0">
                  <c:v>367</c:v>
                </c:pt>
                <c:pt idx="15">
                  <c:v>395</c:v>
                </c:pt>
                <c:pt idx="20">
                  <c:v>412</c:v>
                </c:pt>
              </c:numCache>
            </c:numRef>
          </c:yVal>
          <c:smooth val="0"/>
          <c:extLst>
            <c:ext xmlns:c16="http://schemas.microsoft.com/office/drawing/2014/chart" uri="{C3380CC4-5D6E-409C-BE32-E72D297353CC}">
              <c16:uniqueId val="{00000001-704B-4A9E-91C6-327A2E10B00A}"/>
            </c:ext>
          </c:extLst>
        </c:ser>
        <c:ser>
          <c:idx val="1"/>
          <c:order val="1"/>
          <c:tx>
            <c:strRef>
              <c:f>'menu déroulant'!$I$9:$K$9</c:f>
              <c:strCache>
                <c:ptCount val="1"/>
                <c:pt idx="0">
                  <c:v>Personnel d'encadrement et d'application de la police nationale</c:v>
                </c:pt>
              </c:strCache>
            </c:strRef>
          </c:tx>
          <c:spPr>
            <a:ln w="19050" cap="rnd">
              <a:solidFill>
                <a:schemeClr val="accent2"/>
              </a:solidFill>
              <a:round/>
            </a:ln>
            <a:effectLst/>
          </c:spPr>
          <c:marker>
            <c:symbol val="circle"/>
            <c:size val="5"/>
            <c:spPr>
              <a:solidFill>
                <a:schemeClr val="accent2"/>
              </a:solidFill>
              <a:ln w="9525">
                <a:solidFill>
                  <a:schemeClr val="accent2"/>
                </a:solidFill>
              </a:ln>
              <a:effectLst/>
            </c:spPr>
          </c:marker>
          <c:trendline>
            <c:spPr>
              <a:ln w="19050" cap="rnd">
                <a:solidFill>
                  <a:schemeClr val="accent2"/>
                </a:solidFill>
                <a:prstDash val="solid"/>
              </a:ln>
              <a:effectLst/>
            </c:spPr>
            <c:trendlineType val="poly"/>
            <c:order val="2"/>
            <c:dispRSqr val="0"/>
            <c:dispEq val="0"/>
          </c:trendline>
          <c:xVal>
            <c:numRef>
              <c:f>'menu déroulant'!$C$31:$C$55</c:f>
              <c:numCache>
                <c:formatCode>General</c:formatCode>
                <c:ptCount val="25"/>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numCache>
            </c:numRef>
          </c:xVal>
          <c:yVal>
            <c:numRef>
              <c:f>'menu déroulant'!$E$31:$E$55</c:f>
              <c:numCache>
                <c:formatCode>General</c:formatCode>
                <c:ptCount val="25"/>
                <c:pt idx="0">
                  <c:v>413</c:v>
                </c:pt>
                <c:pt idx="15">
                  <c:v>508</c:v>
                </c:pt>
                <c:pt idx="20">
                  <c:v>526</c:v>
                </c:pt>
              </c:numCache>
            </c:numRef>
          </c:yVal>
          <c:smooth val="0"/>
          <c:extLst>
            <c:ext xmlns:c16="http://schemas.microsoft.com/office/drawing/2014/chart" uri="{C3380CC4-5D6E-409C-BE32-E72D297353CC}">
              <c16:uniqueId val="{00000003-704B-4A9E-91C6-327A2E10B00A}"/>
            </c:ext>
          </c:extLst>
        </c:ser>
        <c:ser>
          <c:idx val="2"/>
          <c:order val="2"/>
          <c:tx>
            <c:strRef>
              <c:f>'menu déroulant'!$N$9:$P$9</c:f>
              <c:strCache>
                <c:ptCount val="1"/>
                <c:pt idx="0">
                  <c:v>Professeur certifié</c:v>
                </c:pt>
              </c:strCache>
            </c:strRef>
          </c:tx>
          <c:spPr>
            <a:ln w="19050" cap="rnd">
              <a:solidFill>
                <a:schemeClr val="accent3"/>
              </a:solidFill>
              <a:round/>
            </a:ln>
            <a:effectLst/>
          </c:spPr>
          <c:marker>
            <c:symbol val="circle"/>
            <c:size val="5"/>
            <c:spPr>
              <a:solidFill>
                <a:schemeClr val="accent3"/>
              </a:solidFill>
              <a:ln w="9525">
                <a:solidFill>
                  <a:schemeClr val="accent3"/>
                </a:solidFill>
              </a:ln>
              <a:effectLst/>
            </c:spPr>
          </c:marker>
          <c:trendline>
            <c:spPr>
              <a:ln w="19050" cap="rnd">
                <a:solidFill>
                  <a:schemeClr val="accent3"/>
                </a:solidFill>
                <a:prstDash val="solid"/>
              </a:ln>
              <a:effectLst/>
            </c:spPr>
            <c:trendlineType val="poly"/>
            <c:order val="2"/>
            <c:dispRSqr val="0"/>
            <c:dispEq val="0"/>
          </c:trendline>
          <c:xVal>
            <c:numRef>
              <c:f>'menu déroulant'!$C$31:$C$55</c:f>
              <c:numCache>
                <c:formatCode>General</c:formatCode>
                <c:ptCount val="25"/>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numCache>
            </c:numRef>
          </c:xVal>
          <c:yVal>
            <c:numRef>
              <c:f>'menu déroulant'!$F$31:$F$55</c:f>
              <c:numCache>
                <c:formatCode>General</c:formatCode>
                <c:ptCount val="25"/>
                <c:pt idx="0">
                  <c:v>548</c:v>
                </c:pt>
                <c:pt idx="15">
                  <c:v>764</c:v>
                </c:pt>
                <c:pt idx="20">
                  <c:v>846</c:v>
                </c:pt>
              </c:numCache>
            </c:numRef>
          </c:yVal>
          <c:smooth val="0"/>
          <c:extLst>
            <c:ext xmlns:c16="http://schemas.microsoft.com/office/drawing/2014/chart" uri="{C3380CC4-5D6E-409C-BE32-E72D297353CC}">
              <c16:uniqueId val="{00000005-704B-4A9E-91C6-327A2E10B00A}"/>
            </c:ext>
          </c:extLst>
        </c:ser>
        <c:ser>
          <c:idx val="3"/>
          <c:order val="3"/>
          <c:tx>
            <c:strRef>
              <c:f>'menu déroulant'!$S$9:$U$9</c:f>
              <c:strCache>
                <c:ptCount val="1"/>
                <c:pt idx="0">
                  <c:v>Professeur des écoles</c:v>
                </c:pt>
              </c:strCache>
            </c:strRef>
          </c:tx>
          <c:spPr>
            <a:ln w="19050" cap="rnd">
              <a:solidFill>
                <a:schemeClr val="accent1"/>
              </a:solid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olid"/>
              </a:ln>
              <a:effectLst/>
            </c:spPr>
            <c:trendlineType val="poly"/>
            <c:order val="2"/>
            <c:dispRSqr val="0"/>
            <c:dispEq val="0"/>
          </c:trendline>
          <c:xVal>
            <c:numRef>
              <c:f>'menu déroulant'!$C$31:$C$55</c:f>
              <c:numCache>
                <c:formatCode>General</c:formatCode>
                <c:ptCount val="25"/>
                <c:pt idx="0">
                  <c:v>25</c:v>
                </c:pt>
                <c:pt idx="1">
                  <c:v>24</c:v>
                </c:pt>
                <c:pt idx="2">
                  <c:v>23</c:v>
                </c:pt>
                <c:pt idx="3">
                  <c:v>22</c:v>
                </c:pt>
                <c:pt idx="4">
                  <c:v>21</c:v>
                </c:pt>
                <c:pt idx="5">
                  <c:v>20</c:v>
                </c:pt>
                <c:pt idx="6">
                  <c:v>19</c:v>
                </c:pt>
                <c:pt idx="7">
                  <c:v>18</c:v>
                </c:pt>
                <c:pt idx="8">
                  <c:v>17</c:v>
                </c:pt>
                <c:pt idx="9">
                  <c:v>16</c:v>
                </c:pt>
                <c:pt idx="10">
                  <c:v>15</c:v>
                </c:pt>
                <c:pt idx="11">
                  <c:v>14</c:v>
                </c:pt>
                <c:pt idx="12">
                  <c:v>13</c:v>
                </c:pt>
                <c:pt idx="13">
                  <c:v>12</c:v>
                </c:pt>
                <c:pt idx="14">
                  <c:v>11</c:v>
                </c:pt>
                <c:pt idx="15">
                  <c:v>10</c:v>
                </c:pt>
                <c:pt idx="16">
                  <c:v>9</c:v>
                </c:pt>
                <c:pt idx="17">
                  <c:v>8</c:v>
                </c:pt>
                <c:pt idx="18">
                  <c:v>7</c:v>
                </c:pt>
                <c:pt idx="19">
                  <c:v>6</c:v>
                </c:pt>
                <c:pt idx="20">
                  <c:v>5</c:v>
                </c:pt>
                <c:pt idx="21">
                  <c:v>4</c:v>
                </c:pt>
                <c:pt idx="22">
                  <c:v>3</c:v>
                </c:pt>
                <c:pt idx="23">
                  <c:v>2</c:v>
                </c:pt>
                <c:pt idx="24">
                  <c:v>1</c:v>
                </c:pt>
              </c:numCache>
            </c:numRef>
          </c:xVal>
          <c:yVal>
            <c:numRef>
              <c:f>'menu déroulant'!$G$31:$G$55</c:f>
              <c:numCache>
                <c:formatCode>General</c:formatCode>
                <c:ptCount val="25"/>
                <c:pt idx="0">
                  <c:v>542</c:v>
                </c:pt>
                <c:pt idx="15">
                  <c:v>720</c:v>
                </c:pt>
                <c:pt idx="20">
                  <c:v>791</c:v>
                </c:pt>
              </c:numCache>
            </c:numRef>
          </c:yVal>
          <c:smooth val="0"/>
          <c:extLst>
            <c:ext xmlns:c16="http://schemas.microsoft.com/office/drawing/2014/chart" uri="{C3380CC4-5D6E-409C-BE32-E72D297353CC}">
              <c16:uniqueId val="{00000007-704B-4A9E-91C6-327A2E10B00A}"/>
            </c:ext>
          </c:extLst>
        </c:ser>
        <c:dLbls>
          <c:showLegendKey val="0"/>
          <c:showVal val="0"/>
          <c:showCatName val="0"/>
          <c:showSerName val="0"/>
          <c:showPercent val="0"/>
          <c:showBubbleSize val="0"/>
        </c:dLbls>
        <c:axId val="925099728"/>
        <c:axId val="925100560"/>
      </c:scatterChart>
      <c:valAx>
        <c:axId val="925099728"/>
        <c:scaling>
          <c:orientation val="maxMin"/>
          <c:max val="25"/>
          <c:min val="5"/>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25100560"/>
        <c:crosses val="autoZero"/>
        <c:crossBetween val="midCat"/>
      </c:valAx>
      <c:valAx>
        <c:axId val="925100560"/>
        <c:scaling>
          <c:orientation val="minMax"/>
          <c:min val="300"/>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25099728"/>
        <c:crossesAt val="0"/>
        <c:crossBetween val="midCat"/>
      </c:valAx>
      <c:spPr>
        <a:noFill/>
        <a:ln>
          <a:noFill/>
        </a:ln>
        <a:effectLst/>
      </c:spPr>
    </c:plotArea>
    <c:legend>
      <c:legendPos val="b"/>
      <c:legendEntry>
        <c:idx val="4"/>
        <c:delete val="1"/>
      </c:legendEntry>
      <c:legendEntry>
        <c:idx val="5"/>
        <c:delete val="1"/>
      </c:legendEntry>
      <c:legendEntry>
        <c:idx val="6"/>
        <c:delete val="1"/>
      </c:legendEntry>
      <c:legendEntry>
        <c:idx val="7"/>
        <c:delete val="1"/>
      </c:legendEntry>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64529A09-962F-4FC3-82A1-A78A2FB6C83D}" type="datetimeFigureOut">
              <a:rPr lang="fr-FR" smtClean="0"/>
              <a:t>18/09/2023</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37C928DC-93B9-46FF-8237-D551D1C1FDC5}" type="slidenum">
              <a:rPr lang="fr-FR" smtClean="0"/>
              <a:t>‹N°›</a:t>
            </a:fld>
            <a:endParaRPr lang="fr-FR"/>
          </a:p>
        </p:txBody>
      </p:sp>
    </p:spTree>
    <p:extLst>
      <p:ext uri="{BB962C8B-B14F-4D97-AF65-F5344CB8AC3E}">
        <p14:creationId xmlns:p14="http://schemas.microsoft.com/office/powerpoint/2010/main" val="394463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7927C33-1F7F-4C82-8682-C609DF23F2E9}" type="datetimeFigureOut">
              <a:rPr lang="fr-FR" smtClean="0"/>
              <a:t>18/09/2023</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0EE209A-EA01-422B-AD08-646C7495AEC7}" type="slidenum">
              <a:rPr lang="fr-FR" smtClean="0"/>
              <a:t>‹N°›</a:t>
            </a:fld>
            <a:endParaRPr lang="fr-FR"/>
          </a:p>
        </p:txBody>
      </p:sp>
    </p:spTree>
    <p:extLst>
      <p:ext uri="{BB962C8B-B14F-4D97-AF65-F5344CB8AC3E}">
        <p14:creationId xmlns:p14="http://schemas.microsoft.com/office/powerpoint/2010/main" val="3597474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12.png"/><Relationship Id="rId4" Type="http://schemas.openxmlformats.org/officeDocument/2006/relationships/image" Target="../media/image1.jp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8.jp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avec Marianne 1">
    <p:bg>
      <p:bgPr>
        <a:solidFill>
          <a:schemeClr val="bg1"/>
        </a:solidFill>
        <a:effectLst/>
      </p:bgPr>
    </p:bg>
    <p:spTree>
      <p:nvGrpSpPr>
        <p:cNvPr id="1" name=""/>
        <p:cNvGrpSpPr/>
        <p:nvPr/>
      </p:nvGrpSpPr>
      <p:grpSpPr>
        <a:xfrm>
          <a:off x="0" y="0"/>
          <a:ext cx="0" cy="0"/>
          <a:chOff x="0" y="0"/>
          <a:chExt cx="0" cy="0"/>
        </a:xfrm>
      </p:grpSpPr>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0" y="0"/>
            <a:ext cx="5638800" cy="6858000"/>
          </a:xfrm>
          <a:prstGeom prst="rect">
            <a:avLst/>
          </a:prstGeom>
        </p:spPr>
      </p:pic>
      <p:sp>
        <p:nvSpPr>
          <p:cNvPr id="2" name="Titre 1"/>
          <p:cNvSpPr>
            <a:spLocks noGrp="1"/>
          </p:cNvSpPr>
          <p:nvPr>
            <p:ph type="ctrTitle" hasCustomPrompt="1"/>
          </p:nvPr>
        </p:nvSpPr>
        <p:spPr>
          <a:xfrm>
            <a:off x="1080000" y="2685041"/>
            <a:ext cx="4428104" cy="738664"/>
          </a:xfrm>
        </p:spPr>
        <p:txBody>
          <a:bodyPr anchor="b" anchorCtr="0">
            <a:spAutoFit/>
          </a:bodyPr>
          <a:lstStyle>
            <a:lvl1pPr>
              <a:defRPr sz="2100"/>
            </a:lvl1pPr>
          </a:lstStyle>
          <a:p>
            <a:r>
              <a:rPr lang="fr-FR" dirty="0"/>
              <a:t>CLIQUEZ POUR SAISIR LE titre de la présentation</a:t>
            </a:r>
          </a:p>
        </p:txBody>
      </p:sp>
      <p:sp>
        <p:nvSpPr>
          <p:cNvPr id="3" name="Sous-titre 2"/>
          <p:cNvSpPr>
            <a:spLocks noGrp="1"/>
          </p:cNvSpPr>
          <p:nvPr>
            <p:ph type="subTitle" idx="1" hasCustomPrompt="1"/>
          </p:nvPr>
        </p:nvSpPr>
        <p:spPr>
          <a:xfrm>
            <a:off x="1080000" y="3408000"/>
            <a:ext cx="3240360" cy="307777"/>
          </a:xfrm>
        </p:spPr>
        <p:txBody>
          <a:bodyPr>
            <a:spAutoFit/>
          </a:bodyPr>
          <a:lstStyle>
            <a:lvl1pPr marL="0" indent="0" algn="l">
              <a:buNone/>
              <a:defRPr sz="14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saisir le sous-titre</a:t>
            </a:r>
          </a:p>
        </p:txBody>
      </p:sp>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4000" y="5950800"/>
            <a:ext cx="1872000" cy="632930"/>
          </a:xfrm>
          <a:prstGeom prst="rect">
            <a:avLst/>
          </a:prstGeom>
        </p:spPr>
      </p:pic>
      <p:pic>
        <p:nvPicPr>
          <p:cNvPr id="4" name="Imag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658600" y="5607996"/>
            <a:ext cx="1140068" cy="975734"/>
          </a:xfrm>
          <a:prstGeom prst="rect">
            <a:avLst/>
          </a:prstGeom>
        </p:spPr>
      </p:pic>
    </p:spTree>
    <p:extLst>
      <p:ext uri="{BB962C8B-B14F-4D97-AF65-F5344CB8AC3E}">
        <p14:creationId xmlns:p14="http://schemas.microsoft.com/office/powerpoint/2010/main" val="3121600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e Titre et 2 Textes ou graphique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1" name="Espace réservé du texte 10"/>
          <p:cNvSpPr>
            <a:spLocks noGrp="1"/>
          </p:cNvSpPr>
          <p:nvPr>
            <p:ph type="body" sz="quarter" idx="16" hasCustomPrompt="1"/>
          </p:nvPr>
        </p:nvSpPr>
        <p:spPr>
          <a:xfrm>
            <a:off x="468000" y="1170000"/>
            <a:ext cx="7848600" cy="936000"/>
          </a:xfrm>
        </p:spPr>
        <p:txBody>
          <a:bodyPr>
            <a:noAutofit/>
          </a:bodyPr>
          <a:lstStyle>
            <a:lvl1pPr>
              <a:defRPr/>
            </a:lvl1pPr>
            <a:lvl3pPr marL="180000">
              <a:tabLst>
                <a:tab pos="482400" algn="r"/>
                <a:tab pos="626400" algn="l"/>
              </a:tabLst>
              <a:defRPr/>
            </a:lvl3pPr>
            <a:lvl4pPr marL="180000">
              <a:tabLst>
                <a:tab pos="482400" algn="r"/>
                <a:tab pos="626400" algn="l"/>
              </a:tabLst>
              <a:defRPr/>
            </a:lvl4pPr>
            <a:lvl5pPr>
              <a:defRPr/>
            </a:lvl5pPr>
            <a:lvl6pPr>
              <a:defRPr/>
            </a:lvl6pPr>
            <a:lvl7pPr marL="608400" indent="0">
              <a:buNone/>
              <a:defRPr/>
            </a:lvl7pPr>
            <a:lvl8pPr marL="1094400">
              <a:defRPr/>
            </a:lvl8pPr>
            <a:lvl9pPr>
              <a:defRPr/>
            </a:lvl9pPr>
          </a:lstStyle>
          <a:p>
            <a:pPr lvl="0"/>
            <a:r>
              <a:rPr lang="fr-FR" dirty="0"/>
              <a:t>Cliquez pour saisir le texte</a:t>
            </a:r>
          </a:p>
        </p:txBody>
      </p:sp>
      <p:sp>
        <p:nvSpPr>
          <p:cNvPr id="15" name="Espace réservé du contenu 2"/>
          <p:cNvSpPr>
            <a:spLocks noGrp="1"/>
          </p:cNvSpPr>
          <p:nvPr>
            <p:ph sz="half" idx="13"/>
          </p:nvPr>
        </p:nvSpPr>
        <p:spPr>
          <a:xfrm>
            <a:off x="1044000" y="260495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7" name="Espace réservé du contenu 2"/>
          <p:cNvSpPr>
            <a:spLocks noGrp="1"/>
          </p:cNvSpPr>
          <p:nvPr>
            <p:ph sz="half" idx="14"/>
          </p:nvPr>
        </p:nvSpPr>
        <p:spPr>
          <a:xfrm>
            <a:off x="4572000" y="260495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pic>
        <p:nvPicPr>
          <p:cNvPr id="18" name="Imag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9" name="Imag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0" name="Imag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1"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2" name="Espace réservé du texte 15"/>
          <p:cNvSpPr>
            <a:spLocks noGrp="1"/>
          </p:cNvSpPr>
          <p:nvPr>
            <p:ph type="body" sz="quarter" idx="20" hasCustomPrompt="1"/>
          </p:nvPr>
        </p:nvSpPr>
        <p:spPr>
          <a:xfrm>
            <a:off x="972000" y="565200"/>
            <a:ext cx="6624000" cy="288000"/>
          </a:xfrm>
        </p:spPr>
        <p:txBody>
          <a:bodyPr/>
          <a:lstStyle/>
          <a:p>
            <a:pPr lvl="0"/>
            <a:r>
              <a:rPr lang="fr-FR" dirty="0"/>
              <a:t>Cliquez pour saisir le sous titre de la diapositive</a:t>
            </a:r>
          </a:p>
        </p:txBody>
      </p:sp>
      <p:sp>
        <p:nvSpPr>
          <p:cNvPr id="16" name="Espace réservé du contenu 3"/>
          <p:cNvSpPr>
            <a:spLocks noGrp="1"/>
          </p:cNvSpPr>
          <p:nvPr>
            <p:ph sz="half" idx="28" hasCustomPrompt="1"/>
          </p:nvPr>
        </p:nvSpPr>
        <p:spPr>
          <a:xfrm>
            <a:off x="1062000" y="2924176"/>
            <a:ext cx="3312000" cy="2543174"/>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800"/>
            </a:lvl5pPr>
          </a:lstStyle>
          <a:p>
            <a:pPr lvl="4"/>
            <a:r>
              <a:rPr lang="fr-FR" dirty="0"/>
              <a:t>Cliquez pour saisir le texte ou ajouter un élément graphique</a:t>
            </a:r>
          </a:p>
        </p:txBody>
      </p:sp>
      <p:sp>
        <p:nvSpPr>
          <p:cNvPr id="23" name="Espace réservé du contenu 3"/>
          <p:cNvSpPr>
            <a:spLocks noGrp="1"/>
          </p:cNvSpPr>
          <p:nvPr>
            <p:ph sz="half" idx="29" hasCustomPrompt="1"/>
          </p:nvPr>
        </p:nvSpPr>
        <p:spPr>
          <a:xfrm>
            <a:off x="4582022" y="2933701"/>
            <a:ext cx="3312000" cy="2543174"/>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800"/>
            </a:lvl5pPr>
          </a:lstStyle>
          <a:p>
            <a:pPr lvl="4"/>
            <a:r>
              <a:rPr lang="fr-FR" dirty="0"/>
              <a:t>Cliquez pour saisir le texte ou ajouter un élément graphique</a:t>
            </a:r>
          </a:p>
        </p:txBody>
      </p:sp>
    </p:spTree>
    <p:extLst>
      <p:ext uri="{BB962C8B-B14F-4D97-AF65-F5344CB8AC3E}">
        <p14:creationId xmlns:p14="http://schemas.microsoft.com/office/powerpoint/2010/main" val="2654293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e 4 Textes ou Graphique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5" name="Espace réservé du contenu 2"/>
          <p:cNvSpPr>
            <a:spLocks noGrp="1"/>
          </p:cNvSpPr>
          <p:nvPr>
            <p:ph sz="half" idx="13"/>
          </p:nvPr>
        </p:nvSpPr>
        <p:spPr>
          <a:xfrm>
            <a:off x="971992" y="1661650"/>
            <a:ext cx="3312000" cy="211203"/>
          </a:xfrm>
          <a:solidFill>
            <a:schemeClr val="accent4"/>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7" name="Espace réservé du contenu 2"/>
          <p:cNvSpPr>
            <a:spLocks noGrp="1"/>
          </p:cNvSpPr>
          <p:nvPr>
            <p:ph sz="half" idx="14"/>
          </p:nvPr>
        </p:nvSpPr>
        <p:spPr>
          <a:xfrm>
            <a:off x="4716384" y="1661650"/>
            <a:ext cx="3312000" cy="211203"/>
          </a:xfrm>
          <a:solidFill>
            <a:schemeClr val="accent6"/>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20" name="Espace réservé du contenu 2"/>
          <p:cNvSpPr>
            <a:spLocks noGrp="1"/>
          </p:cNvSpPr>
          <p:nvPr>
            <p:ph sz="half" idx="22"/>
          </p:nvPr>
        </p:nvSpPr>
        <p:spPr>
          <a:xfrm>
            <a:off x="971600" y="3461650"/>
            <a:ext cx="3312000" cy="211203"/>
          </a:xfrm>
          <a:solidFill>
            <a:schemeClr val="accent3"/>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21" name="Espace réservé du contenu 2"/>
          <p:cNvSpPr>
            <a:spLocks noGrp="1"/>
          </p:cNvSpPr>
          <p:nvPr>
            <p:ph sz="half" idx="23"/>
          </p:nvPr>
        </p:nvSpPr>
        <p:spPr>
          <a:xfrm>
            <a:off x="4715992" y="3461650"/>
            <a:ext cx="3312000"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pic>
        <p:nvPicPr>
          <p:cNvPr id="18" name="Imag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22" name="Imag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3" name="Image 2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4"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5" name="Espace réservé du texte 15"/>
          <p:cNvSpPr>
            <a:spLocks noGrp="1"/>
          </p:cNvSpPr>
          <p:nvPr>
            <p:ph type="body" sz="quarter" idx="25" hasCustomPrompt="1"/>
          </p:nvPr>
        </p:nvSpPr>
        <p:spPr>
          <a:xfrm>
            <a:off x="972000" y="565200"/>
            <a:ext cx="6624000" cy="288000"/>
          </a:xfrm>
        </p:spPr>
        <p:txBody>
          <a:bodyPr/>
          <a:lstStyle/>
          <a:p>
            <a:pPr lvl="0"/>
            <a:r>
              <a:rPr lang="fr-FR" dirty="0"/>
              <a:t>Cliquez pour saisir le sous titre de la diapositive</a:t>
            </a:r>
          </a:p>
        </p:txBody>
      </p:sp>
      <p:sp>
        <p:nvSpPr>
          <p:cNvPr id="27" name="Espace réservé du contenu 3"/>
          <p:cNvSpPr>
            <a:spLocks noGrp="1"/>
          </p:cNvSpPr>
          <p:nvPr>
            <p:ph sz="half" idx="16" hasCustomPrompt="1"/>
          </p:nvPr>
        </p:nvSpPr>
        <p:spPr>
          <a:xfrm>
            <a:off x="1062000" y="1943100"/>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
        <p:nvSpPr>
          <p:cNvPr id="28" name="Espace réservé du contenu 3"/>
          <p:cNvSpPr>
            <a:spLocks noGrp="1"/>
          </p:cNvSpPr>
          <p:nvPr>
            <p:ph sz="half" idx="27" hasCustomPrompt="1"/>
          </p:nvPr>
        </p:nvSpPr>
        <p:spPr>
          <a:xfrm>
            <a:off x="4719600" y="1943100"/>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
        <p:nvSpPr>
          <p:cNvPr id="29" name="Espace réservé du contenu 3"/>
          <p:cNvSpPr>
            <a:spLocks noGrp="1"/>
          </p:cNvSpPr>
          <p:nvPr>
            <p:ph sz="half" idx="28" hasCustomPrompt="1"/>
          </p:nvPr>
        </p:nvSpPr>
        <p:spPr>
          <a:xfrm>
            <a:off x="976275" y="3752850"/>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
        <p:nvSpPr>
          <p:cNvPr id="30" name="Espace réservé du contenu 3"/>
          <p:cNvSpPr>
            <a:spLocks noGrp="1"/>
          </p:cNvSpPr>
          <p:nvPr>
            <p:ph sz="half" idx="29" hasCustomPrompt="1"/>
          </p:nvPr>
        </p:nvSpPr>
        <p:spPr>
          <a:xfrm>
            <a:off x="4734422" y="3743325"/>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Tree>
    <p:extLst>
      <p:ext uri="{BB962C8B-B14F-4D97-AF65-F5344CB8AC3E}">
        <p14:creationId xmlns:p14="http://schemas.microsoft.com/office/powerpoint/2010/main" val="10064656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Contact">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1008000" y="2678400"/>
            <a:ext cx="4428104" cy="492443"/>
          </a:xfrm>
          <a:ln>
            <a:noFill/>
          </a:ln>
        </p:spPr>
        <p:txBody>
          <a:bodyPr anchor="b" anchorCtr="0">
            <a:spAutoFit/>
          </a:bodyPr>
          <a:lstStyle>
            <a:lvl1pPr>
              <a:defRPr sz="2600"/>
            </a:lvl1pPr>
          </a:lstStyle>
          <a:p>
            <a:r>
              <a:rPr lang="fr-FR" dirty="0"/>
              <a:t>contact</a:t>
            </a:r>
          </a:p>
        </p:txBody>
      </p:sp>
      <p:sp>
        <p:nvSpPr>
          <p:cNvPr id="3" name="Sous-titre 2"/>
          <p:cNvSpPr>
            <a:spLocks noGrp="1"/>
          </p:cNvSpPr>
          <p:nvPr>
            <p:ph type="subTitle" idx="1" hasCustomPrompt="1"/>
          </p:nvPr>
        </p:nvSpPr>
        <p:spPr>
          <a:xfrm>
            <a:off x="1296000" y="3140969"/>
            <a:ext cx="2952328" cy="261610"/>
          </a:xfrm>
          <a:ln>
            <a:noFill/>
          </a:ln>
        </p:spPr>
        <p:txBody>
          <a:bodyPr>
            <a:spAutoFit/>
          </a:bodyPr>
          <a:lstStyle>
            <a:lvl1pPr marL="0" indent="0" algn="l">
              <a:buNone/>
              <a:defRPr lang="fr-FR" sz="1100" b="0" i="0" u="none" strike="noStrike" baseline="0" smtClean="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z="1100" b="0" i="0" u="none" strike="noStrike" baseline="0" dirty="0">
                <a:latin typeface="ArialMT"/>
              </a:rPr>
              <a:t>Nom du contact</a:t>
            </a:r>
            <a:endParaRPr lang="fr-FR" dirty="0"/>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4000" y="5950800"/>
            <a:ext cx="1872000" cy="632930"/>
          </a:xfrm>
          <a:prstGeom prst="rect">
            <a:avLst/>
          </a:prstGeom>
        </p:spPr>
      </p:pic>
      <p:pic>
        <p:nvPicPr>
          <p:cNvPr id="9" name="Imag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63200" y="5684400"/>
            <a:ext cx="620698" cy="798456"/>
          </a:xfrm>
          <a:prstGeom prst="rect">
            <a:avLst/>
          </a:prstGeom>
        </p:spPr>
      </p:pic>
      <p:pic>
        <p:nvPicPr>
          <p:cNvPr id="12" name="Imag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505200" y="0"/>
            <a:ext cx="5638800" cy="6858000"/>
          </a:xfrm>
          <a:prstGeom prst="rect">
            <a:avLst/>
          </a:prstGeom>
        </p:spPr>
      </p:pic>
      <p:pic>
        <p:nvPicPr>
          <p:cNvPr id="4" name="Imag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514630" y="5330757"/>
            <a:ext cx="1464000" cy="1252973"/>
          </a:xfrm>
          <a:prstGeom prst="rect">
            <a:avLst/>
          </a:prstGeom>
        </p:spPr>
      </p:pic>
    </p:spTree>
    <p:extLst>
      <p:ext uri="{BB962C8B-B14F-4D97-AF65-F5344CB8AC3E}">
        <p14:creationId xmlns:p14="http://schemas.microsoft.com/office/powerpoint/2010/main" val="2505094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Titre et sous-titre seul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pic>
        <p:nvPicPr>
          <p:cNvPr id="19" name="Imag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20" name="Image 1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1" name="Image 2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2"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3" name="Espace réservé du texte 15"/>
          <p:cNvSpPr>
            <a:spLocks noGrp="1"/>
          </p:cNvSpPr>
          <p:nvPr>
            <p:ph type="body" sz="quarter" idx="25" hasCustomPrompt="1"/>
          </p:nvPr>
        </p:nvSpPr>
        <p:spPr>
          <a:xfrm>
            <a:off x="972000" y="565200"/>
            <a:ext cx="6624000" cy="288000"/>
          </a:xfrm>
        </p:spPr>
        <p:txBody>
          <a:bodyPr/>
          <a:lstStyle>
            <a:lvl1pPr>
              <a:defRPr/>
            </a:lvl1pPr>
          </a:lstStyle>
          <a:p>
            <a:pPr lvl="0"/>
            <a:r>
              <a:rPr lang="fr-FR" dirty="0"/>
              <a:t>Cliquez pour saisir le sous titre de la diapositive</a:t>
            </a:r>
          </a:p>
        </p:txBody>
      </p:sp>
    </p:spTree>
    <p:extLst>
      <p:ext uri="{BB962C8B-B14F-4D97-AF65-F5344CB8AC3E}">
        <p14:creationId xmlns:p14="http://schemas.microsoft.com/office/powerpoint/2010/main" val="4024172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apositive Titre seul">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a:t>Titre de la présentation</a:t>
            </a:r>
          </a:p>
        </p:txBody>
      </p:sp>
      <p:sp>
        <p:nvSpPr>
          <p:cNvPr id="5" name="Espace réservé du numéro de diapositive 4"/>
          <p:cNvSpPr>
            <a:spLocks noGrp="1"/>
          </p:cNvSpPr>
          <p:nvPr>
            <p:ph type="sldNum" sz="quarter" idx="12"/>
          </p:nvPr>
        </p:nvSpPr>
        <p:spPr/>
        <p:txBody>
          <a:bodyPr/>
          <a:lstStyle/>
          <a:p>
            <a:fld id="{3B06EBDD-958C-4AE8-A34D-C4DA2B38600E}" type="slidenum">
              <a:rPr lang="fr-FR" smtClean="0"/>
              <a:t>‹N°›</a:t>
            </a:fld>
            <a:endParaRPr lang="fr-FR"/>
          </a:p>
        </p:txBody>
      </p:sp>
      <p:sp>
        <p:nvSpPr>
          <p:cNvPr id="7"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Tree>
    <p:extLst>
      <p:ext uri="{BB962C8B-B14F-4D97-AF65-F5344CB8AC3E}">
        <p14:creationId xmlns:p14="http://schemas.microsoft.com/office/powerpoint/2010/main" val="1029757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Diapositive Vide">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Titre de la présentation</a:t>
            </a:r>
          </a:p>
        </p:txBody>
      </p:sp>
      <p:sp>
        <p:nvSpPr>
          <p:cNvPr id="4" name="Espace réservé du numéro de diapositive 3"/>
          <p:cNvSpPr>
            <a:spLocks noGrp="1"/>
          </p:cNvSpPr>
          <p:nvPr>
            <p:ph type="sldNum" sz="quarter" idx="12"/>
          </p:nvPr>
        </p:nvSpPr>
        <p:spPr/>
        <p:txBody>
          <a:bodyPr/>
          <a:lstStyle/>
          <a:p>
            <a:fld id="{3B06EBDD-958C-4AE8-A34D-C4DA2B38600E}" type="slidenum">
              <a:rPr lang="fr-FR" smtClean="0"/>
              <a:t>‹N°›</a:t>
            </a:fld>
            <a:endParaRPr lang="fr-FR" dirty="0"/>
          </a:p>
        </p:txBody>
      </p:sp>
    </p:spTree>
    <p:extLst>
      <p:ext uri="{BB962C8B-B14F-4D97-AF65-F5344CB8AC3E}">
        <p14:creationId xmlns:p14="http://schemas.microsoft.com/office/powerpoint/2010/main" val="38588140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Diapositive de titre sans Marianne">
    <p:bg>
      <p:bgPr>
        <a:solidFill>
          <a:schemeClr val="bg1"/>
        </a:solidFill>
        <a:effectLst/>
      </p:bgPr>
    </p:bg>
    <p:spTree>
      <p:nvGrpSpPr>
        <p:cNvPr id="1" name=""/>
        <p:cNvGrpSpPr/>
        <p:nvPr/>
      </p:nvGrpSpPr>
      <p:grpSpPr>
        <a:xfrm>
          <a:off x="0" y="0"/>
          <a:ext cx="0" cy="0"/>
          <a:chOff x="0" y="0"/>
          <a:chExt cx="0" cy="0"/>
        </a:xfrm>
      </p:grpSpPr>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0" y="0"/>
            <a:ext cx="5638800" cy="6858000"/>
          </a:xfrm>
          <a:prstGeom prst="rect">
            <a:avLst/>
          </a:prstGeom>
        </p:spPr>
      </p:pic>
      <p:sp>
        <p:nvSpPr>
          <p:cNvPr id="3" name="Sous-titre 2"/>
          <p:cNvSpPr>
            <a:spLocks noGrp="1"/>
          </p:cNvSpPr>
          <p:nvPr>
            <p:ph type="subTitle" idx="1" hasCustomPrompt="1"/>
          </p:nvPr>
        </p:nvSpPr>
        <p:spPr>
          <a:xfrm>
            <a:off x="1080000" y="3408000"/>
            <a:ext cx="3240360" cy="307777"/>
          </a:xfrm>
        </p:spPr>
        <p:txBody>
          <a:bodyPr>
            <a:spAutoFit/>
          </a:bodyPr>
          <a:lstStyle>
            <a:lvl1pPr marL="0" indent="0" algn="l">
              <a:buNone/>
              <a:defRPr sz="14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saisir le sous-titre</a:t>
            </a:r>
          </a:p>
        </p:txBody>
      </p:sp>
      <p:sp>
        <p:nvSpPr>
          <p:cNvPr id="4" name="Espace réservé du pied de page 3"/>
          <p:cNvSpPr>
            <a:spLocks noGrp="1"/>
          </p:cNvSpPr>
          <p:nvPr>
            <p:ph type="ftr" sz="quarter" idx="10"/>
          </p:nvPr>
        </p:nvSpPr>
        <p:spPr/>
        <p:txBody>
          <a:bodyPr/>
          <a:lstStyle/>
          <a:p>
            <a:r>
              <a:rPr lang="fr-FR"/>
              <a:t>Titre de la présentation</a:t>
            </a:r>
          </a:p>
        </p:txBody>
      </p:sp>
      <p:sp>
        <p:nvSpPr>
          <p:cNvPr id="5" name="Espace réservé du numéro de diapositive 4"/>
          <p:cNvSpPr>
            <a:spLocks noGrp="1"/>
          </p:cNvSpPr>
          <p:nvPr>
            <p:ph type="sldNum" sz="quarter" idx="11"/>
          </p:nvPr>
        </p:nvSpPr>
        <p:spPr/>
        <p:txBody>
          <a:bodyPr/>
          <a:lstStyle/>
          <a:p>
            <a:fld id="{3B06EBDD-958C-4AE8-A34D-C4DA2B38600E}" type="slidenum">
              <a:rPr lang="fr-FR" smtClean="0"/>
              <a:pPr/>
              <a:t>‹N°›</a:t>
            </a:fld>
            <a:endParaRPr lang="fr-FR"/>
          </a:p>
        </p:txBody>
      </p:sp>
      <p:sp>
        <p:nvSpPr>
          <p:cNvPr id="9" name="Titre 1"/>
          <p:cNvSpPr>
            <a:spLocks noGrp="1"/>
          </p:cNvSpPr>
          <p:nvPr>
            <p:ph type="ctrTitle" hasCustomPrompt="1"/>
          </p:nvPr>
        </p:nvSpPr>
        <p:spPr>
          <a:xfrm>
            <a:off x="1080000" y="2685041"/>
            <a:ext cx="4428104" cy="738664"/>
          </a:xfrm>
        </p:spPr>
        <p:txBody>
          <a:bodyPr anchor="b" anchorCtr="0">
            <a:spAutoFit/>
          </a:bodyPr>
          <a:lstStyle>
            <a:lvl1pPr>
              <a:defRPr sz="2100"/>
            </a:lvl1pPr>
          </a:lstStyle>
          <a:p>
            <a:r>
              <a:rPr lang="fr-FR" dirty="0"/>
              <a:t>CLIQUEZ POUR SAISIR LE titre de la présentation</a:t>
            </a:r>
          </a:p>
        </p:txBody>
      </p:sp>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7200" y="536799"/>
            <a:ext cx="1008000" cy="340808"/>
          </a:xfrm>
          <a:prstGeom prst="rect">
            <a:avLst/>
          </a:prstGeom>
        </p:spPr>
      </p:pic>
    </p:spTree>
    <p:extLst>
      <p:ext uri="{BB962C8B-B14F-4D97-AF65-F5344CB8AC3E}">
        <p14:creationId xmlns:p14="http://schemas.microsoft.com/office/powerpoint/2010/main" val="3760524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Diapositive 1 Contenu texte ou graphique">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19150" y="340850"/>
            <a:ext cx="6768336" cy="288000"/>
          </a:xfrm>
        </p:spPr>
        <p:txBody>
          <a:bodyPr/>
          <a:lstStyle>
            <a:lvl1pPr>
              <a:defRPr/>
            </a:lvl1pPr>
          </a:lstStyle>
          <a:p>
            <a:r>
              <a:rPr lang="fr-FR" dirty="0"/>
              <a:t>CLIQUEZ POUR SAISIR LE Titre de la diapositive</a:t>
            </a:r>
          </a:p>
        </p:txBody>
      </p:sp>
      <p:sp>
        <p:nvSpPr>
          <p:cNvPr id="6" name="Espace réservé du pied de page 5"/>
          <p:cNvSpPr>
            <a:spLocks noGrp="1"/>
          </p:cNvSpPr>
          <p:nvPr>
            <p:ph type="ftr" sz="quarter" idx="11"/>
          </p:nvPr>
        </p:nvSpPr>
        <p:spPr/>
        <p:txBody>
          <a:bodyPr/>
          <a:lstStyle/>
          <a:p>
            <a:r>
              <a:rPr lang="fr-FR" dirty="0"/>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6" name="Espace réservé du texte 15"/>
          <p:cNvSpPr>
            <a:spLocks noGrp="1"/>
          </p:cNvSpPr>
          <p:nvPr>
            <p:ph type="body" sz="quarter" idx="17" hasCustomPrompt="1"/>
          </p:nvPr>
        </p:nvSpPr>
        <p:spPr>
          <a:xfrm>
            <a:off x="972000" y="565200"/>
            <a:ext cx="6624000" cy="288000"/>
          </a:xfrm>
        </p:spPr>
        <p:txBody>
          <a:bodyPr/>
          <a:lstStyle>
            <a:lvl1pPr>
              <a:defRPr baseline="0"/>
            </a:lvl1pPr>
          </a:lstStyle>
          <a:p>
            <a:pPr lvl="0"/>
            <a:r>
              <a:rPr lang="fr-FR" dirty="0"/>
              <a:t>Cliquez pour saisir le sous titre de la diapositive</a:t>
            </a:r>
          </a:p>
        </p:txBody>
      </p:sp>
      <p:pic>
        <p:nvPicPr>
          <p:cNvPr id="10" name="Imag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pic>
        <p:nvPicPr>
          <p:cNvPr id="12" name="Imag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5" name="Image 1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sp>
        <p:nvSpPr>
          <p:cNvPr id="13" name="Espace réservé du contenu 3"/>
          <p:cNvSpPr>
            <a:spLocks noGrp="1"/>
          </p:cNvSpPr>
          <p:nvPr>
            <p:ph sz="half" idx="18" hasCustomPrompt="1"/>
          </p:nvPr>
        </p:nvSpPr>
        <p:spPr>
          <a:xfrm>
            <a:off x="244038" y="1046249"/>
            <a:ext cx="8565398" cy="5078325"/>
          </a:xfrm>
          <a:ln w="6350">
            <a:solidFill>
              <a:srgbClr val="000000">
                <a:alpha val="20000"/>
              </a:srgbClr>
            </a:solidFill>
          </a:ln>
        </p:spPr>
        <p:txBody>
          <a:bodyPr vert="horz" lIns="0" tIns="45720" rIns="252000" bIns="45720" rtlCol="0">
            <a:noAutofit/>
          </a:bodyPr>
          <a:lstStyle>
            <a:lvl1pPr>
              <a:defRPr lang="fr-FR" sz="1500" baseline="0" smtClean="0"/>
            </a:lvl1pPr>
            <a:lvl2pPr>
              <a:defRPr lang="fr-FR" sz="2400" smtClean="0"/>
            </a:lvl2pPr>
            <a:lvl3pPr>
              <a:defRPr lang="fr-FR" sz="2000" smtClean="0"/>
            </a:lvl3pPr>
            <a:lvl4pPr>
              <a:defRPr lang="fr-FR" sz="1800" smtClean="0"/>
            </a:lvl4pPr>
            <a:lvl5pPr>
              <a:defRPr lang="fr-FR" sz="1800"/>
            </a:lvl5pPr>
          </a:lstStyle>
          <a:p>
            <a:pPr lvl="0"/>
            <a:r>
              <a:rPr lang="fr-FR" dirty="0"/>
              <a:t>Cliquez pour saisir le teste</a:t>
            </a:r>
          </a:p>
        </p:txBody>
      </p:sp>
    </p:spTree>
    <p:extLst>
      <p:ext uri="{BB962C8B-B14F-4D97-AF65-F5344CB8AC3E}">
        <p14:creationId xmlns:p14="http://schemas.microsoft.com/office/powerpoint/2010/main" val="18336247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iapositive 2 Contenus textes ou graphiques">
    <p:bg>
      <p:bgPr>
        <a:solidFill>
          <a:schemeClr val="bg1"/>
        </a:solidFill>
        <a:effectLst/>
      </p:bgPr>
    </p:bg>
    <p:spTree>
      <p:nvGrpSpPr>
        <p:cNvPr id="1" name=""/>
        <p:cNvGrpSpPr/>
        <p:nvPr/>
      </p:nvGrpSpPr>
      <p:grpSpPr>
        <a:xfrm>
          <a:off x="0" y="0"/>
          <a:ext cx="0" cy="0"/>
          <a:chOff x="0" y="0"/>
          <a:chExt cx="0" cy="0"/>
        </a:xfrm>
      </p:grpSpPr>
      <p:sp>
        <p:nvSpPr>
          <p:cNvPr id="4" name="Espace réservé du contenu 3"/>
          <p:cNvSpPr>
            <a:spLocks noGrp="1"/>
          </p:cNvSpPr>
          <p:nvPr>
            <p:ph sz="half" idx="2" hasCustomPrompt="1"/>
          </p:nvPr>
        </p:nvSpPr>
        <p:spPr>
          <a:xfrm>
            <a:off x="4680000" y="1674900"/>
            <a:ext cx="3312000" cy="3989300"/>
          </a:xfrm>
          <a:ln w="6350">
            <a:solidFill>
              <a:srgbClr val="000000">
                <a:alpha val="20000"/>
              </a:srgbClr>
            </a:solidFill>
          </a:ln>
        </p:spPr>
        <p:txBody>
          <a:bodyPr vert="horz" lIns="0" tIns="45720" rIns="252000" bIns="45720" rtlCol="0">
            <a:noAutofit/>
          </a:bodyPr>
          <a:lstStyle>
            <a:lvl1pPr>
              <a:defRPr lang="fr-FR" sz="1500" smtClean="0"/>
            </a:lvl1pPr>
            <a:lvl2pPr>
              <a:defRPr lang="fr-FR" sz="2400" smtClean="0"/>
            </a:lvl2pPr>
            <a:lvl3pPr>
              <a:defRPr lang="fr-FR" sz="2000" smtClean="0"/>
            </a:lvl3pPr>
            <a:lvl4pPr>
              <a:defRPr lang="fr-FR" sz="1800" smtClean="0"/>
            </a:lvl4pPr>
            <a:lvl5pPr>
              <a:defRPr lang="fr-FR" sz="1800"/>
            </a:lvl5pPr>
          </a:lstStyle>
          <a:p>
            <a:pPr lvl="0"/>
            <a:r>
              <a:rPr lang="fr-FR" dirty="0"/>
              <a:t>Cliquez pour saisir le texte ou ajouter un élément graphique</a:t>
            </a:r>
          </a:p>
        </p:txBody>
      </p:sp>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9" name="Espace réservé du contenu 2"/>
          <p:cNvSpPr>
            <a:spLocks noGrp="1"/>
          </p:cNvSpPr>
          <p:nvPr>
            <p:ph sz="half" idx="13"/>
          </p:nvPr>
        </p:nvSpPr>
        <p:spPr>
          <a:xfrm>
            <a:off x="1062000" y="142290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0" name="Espace réservé du contenu 2"/>
          <p:cNvSpPr>
            <a:spLocks noGrp="1"/>
          </p:cNvSpPr>
          <p:nvPr>
            <p:ph sz="half" idx="14"/>
          </p:nvPr>
        </p:nvSpPr>
        <p:spPr>
          <a:xfrm>
            <a:off x="4679632" y="142290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5" name="Espace réservé du contenu 3"/>
          <p:cNvSpPr>
            <a:spLocks noGrp="1"/>
          </p:cNvSpPr>
          <p:nvPr>
            <p:ph sz="half" idx="16" hasCustomPrompt="1"/>
          </p:nvPr>
        </p:nvSpPr>
        <p:spPr>
          <a:xfrm>
            <a:off x="1062000" y="1674900"/>
            <a:ext cx="3312000" cy="3989300"/>
          </a:xfrm>
          <a:ln w="6350">
            <a:solidFill>
              <a:srgbClr val="000000">
                <a:alpha val="20000"/>
              </a:srgbClr>
            </a:solidFill>
          </a:ln>
        </p:spPr>
        <p:txBody>
          <a:bodyPr vert="horz" lIns="0" tIns="45720" rIns="252000" bIns="45720" rtlCol="0">
            <a:noAutofit/>
          </a:bodyPr>
          <a:lstStyle>
            <a:lvl1pPr>
              <a:defRPr lang="fr-FR" sz="1500" baseline="0" smtClean="0"/>
            </a:lvl1pPr>
            <a:lvl2pPr>
              <a:defRPr lang="fr-FR" sz="2400" smtClean="0"/>
            </a:lvl2pPr>
            <a:lvl3pPr>
              <a:defRPr lang="fr-FR" sz="2000" smtClean="0"/>
            </a:lvl3pPr>
            <a:lvl4pPr>
              <a:defRPr lang="fr-FR" sz="1800" smtClean="0"/>
            </a:lvl4pPr>
            <a:lvl5pPr>
              <a:defRPr lang="fr-FR" sz="1800"/>
            </a:lvl5pPr>
          </a:lstStyle>
          <a:p>
            <a:pPr lvl="0"/>
            <a:r>
              <a:rPr lang="fr-FR" dirty="0"/>
              <a:t>Cliquez pour saisir le texte ou ajouter un élément graphique</a:t>
            </a:r>
          </a:p>
        </p:txBody>
      </p:sp>
      <p:pic>
        <p:nvPicPr>
          <p:cNvPr id="16" name="Imag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7" name="Imag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18" name="Imag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19"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0" name="Espace réservé du texte 15"/>
          <p:cNvSpPr>
            <a:spLocks noGrp="1"/>
          </p:cNvSpPr>
          <p:nvPr>
            <p:ph type="body" sz="quarter" idx="17" hasCustomPrompt="1"/>
          </p:nvPr>
        </p:nvSpPr>
        <p:spPr>
          <a:xfrm>
            <a:off x="972000" y="565200"/>
            <a:ext cx="6624000" cy="288000"/>
          </a:xfrm>
        </p:spPr>
        <p:txBody>
          <a:bodyPr/>
          <a:lstStyle>
            <a:lvl1pPr>
              <a:defRPr baseline="0"/>
            </a:lvl1pPr>
          </a:lstStyle>
          <a:p>
            <a:pPr lvl="0"/>
            <a:r>
              <a:rPr lang="fr-FR" dirty="0"/>
              <a:t>Cliquez pour saisir le sous titre de la diapositive</a:t>
            </a:r>
          </a:p>
        </p:txBody>
      </p:sp>
    </p:spTree>
    <p:extLst>
      <p:ext uri="{BB962C8B-B14F-4D97-AF65-F5344CB8AC3E}">
        <p14:creationId xmlns:p14="http://schemas.microsoft.com/office/powerpoint/2010/main" val="42069530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Diapositive 2 contenus texte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dirty="0"/>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dirty="0"/>
          </a:p>
        </p:txBody>
      </p:sp>
      <p:sp>
        <p:nvSpPr>
          <p:cNvPr id="11" name="Espace réservé du texte 10"/>
          <p:cNvSpPr>
            <a:spLocks noGrp="1"/>
          </p:cNvSpPr>
          <p:nvPr>
            <p:ph type="body" sz="quarter" idx="16" hasCustomPrompt="1"/>
          </p:nvPr>
        </p:nvSpPr>
        <p:spPr>
          <a:xfrm>
            <a:off x="468000" y="1170000"/>
            <a:ext cx="3960242" cy="2015936"/>
          </a:xfrm>
        </p:spPr>
        <p:txBody>
          <a:bodyPr wrap="square">
            <a:spAutoFit/>
          </a:bodyPr>
          <a:lstStyle>
            <a:lvl1pPr>
              <a:defRPr/>
            </a:lvl1pPr>
            <a:lvl3pPr marL="180000">
              <a:tabLst>
                <a:tab pos="482400" algn="r"/>
                <a:tab pos="626400" algn="l"/>
              </a:tabLst>
              <a:defRPr/>
            </a:lvl3pPr>
            <a:lvl4pPr marL="180000">
              <a:tabLst>
                <a:tab pos="482400" algn="r"/>
                <a:tab pos="626400" algn="l"/>
              </a:tabLst>
              <a:defRPr/>
            </a:lvl4pPr>
            <a:lvl5pPr>
              <a:defRPr/>
            </a:lvl5pPr>
            <a:lvl6pPr marL="288000">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sp>
        <p:nvSpPr>
          <p:cNvPr id="10" name="Espace réservé du texte 10"/>
          <p:cNvSpPr>
            <a:spLocks noGrp="1"/>
          </p:cNvSpPr>
          <p:nvPr>
            <p:ph type="body" sz="quarter" idx="17" hasCustomPrompt="1"/>
          </p:nvPr>
        </p:nvSpPr>
        <p:spPr>
          <a:xfrm>
            <a:off x="4464000" y="1170000"/>
            <a:ext cx="3960242" cy="2015936"/>
          </a:xfrm>
        </p:spPr>
        <p:txBody>
          <a:bodyPr wrap="square">
            <a:spAutoFit/>
          </a:bodyPr>
          <a:lstStyle>
            <a:lvl3pPr marL="180000">
              <a:tabLst>
                <a:tab pos="482400" algn="r"/>
                <a:tab pos="626400" algn="l"/>
              </a:tabLst>
              <a:defRPr/>
            </a:lvl3pPr>
            <a:lvl4pPr marL="180000">
              <a:tabLst>
                <a:tab pos="482400" algn="r"/>
                <a:tab pos="626400" algn="l"/>
              </a:tabLst>
              <a:defRPr/>
            </a:lvl4pPr>
            <a:lvl5pPr>
              <a:defRPr/>
            </a:lvl5pPr>
            <a:lvl6pPr marL="288000">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6" name="Imag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17" name="Image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18"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19" name="Espace réservé du texte 15"/>
          <p:cNvSpPr>
            <a:spLocks noGrp="1"/>
          </p:cNvSpPr>
          <p:nvPr>
            <p:ph type="body" sz="quarter" idx="18" hasCustomPrompt="1"/>
          </p:nvPr>
        </p:nvSpPr>
        <p:spPr>
          <a:xfrm>
            <a:off x="972000" y="565200"/>
            <a:ext cx="6624000" cy="288000"/>
          </a:xfrm>
        </p:spPr>
        <p:txBody>
          <a:bodyPr/>
          <a:lstStyle/>
          <a:p>
            <a:pPr lvl="0"/>
            <a:r>
              <a:rPr lang="fr-FR" dirty="0"/>
              <a:t>Cliquez pour saisir le sous titre de la diapositive</a:t>
            </a:r>
          </a:p>
        </p:txBody>
      </p:sp>
    </p:spTree>
    <p:extLst>
      <p:ext uri="{BB962C8B-B14F-4D97-AF65-F5344CB8AC3E}">
        <p14:creationId xmlns:p14="http://schemas.microsoft.com/office/powerpoint/2010/main" val="242408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e de titre avec Marianne 2">
    <p:bg>
      <p:bgPr>
        <a:solidFill>
          <a:schemeClr val="bg1"/>
        </a:solidFill>
        <a:effectLst/>
      </p:bgPr>
    </p:bg>
    <p:spTree>
      <p:nvGrpSpPr>
        <p:cNvPr id="1" name=""/>
        <p:cNvGrpSpPr/>
        <p:nvPr/>
      </p:nvGrpSpPr>
      <p:grpSpPr>
        <a:xfrm>
          <a:off x="0" y="0"/>
          <a:ext cx="0" cy="0"/>
          <a:chOff x="0" y="0"/>
          <a:chExt cx="0" cy="0"/>
        </a:xfrm>
      </p:grpSpPr>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0" y="0"/>
            <a:ext cx="5638799" cy="6858000"/>
          </a:xfrm>
          <a:prstGeom prst="rect">
            <a:avLst/>
          </a:prstGeom>
        </p:spPr>
      </p:pic>
      <p:sp>
        <p:nvSpPr>
          <p:cNvPr id="2" name="Titre 1"/>
          <p:cNvSpPr>
            <a:spLocks noGrp="1"/>
          </p:cNvSpPr>
          <p:nvPr>
            <p:ph type="ctrTitle" hasCustomPrompt="1"/>
          </p:nvPr>
        </p:nvSpPr>
        <p:spPr>
          <a:xfrm>
            <a:off x="1080000" y="2685041"/>
            <a:ext cx="4428104" cy="738664"/>
          </a:xfrm>
        </p:spPr>
        <p:txBody>
          <a:bodyPr anchor="b" anchorCtr="0">
            <a:spAutoFit/>
          </a:bodyPr>
          <a:lstStyle>
            <a:lvl1pPr>
              <a:defRPr sz="2100"/>
            </a:lvl1pPr>
          </a:lstStyle>
          <a:p>
            <a:r>
              <a:rPr lang="fr-FR" dirty="0"/>
              <a:t>CLIQUEZ POUR SAISIR LE titre de la présentation</a:t>
            </a:r>
          </a:p>
        </p:txBody>
      </p:sp>
      <p:sp>
        <p:nvSpPr>
          <p:cNvPr id="3" name="Sous-titre 2"/>
          <p:cNvSpPr>
            <a:spLocks noGrp="1"/>
          </p:cNvSpPr>
          <p:nvPr>
            <p:ph type="subTitle" idx="1" hasCustomPrompt="1"/>
          </p:nvPr>
        </p:nvSpPr>
        <p:spPr>
          <a:xfrm>
            <a:off x="1080000" y="3408000"/>
            <a:ext cx="3240360" cy="307777"/>
          </a:xfrm>
        </p:spPr>
        <p:txBody>
          <a:bodyPr>
            <a:spAutoFit/>
          </a:bodyPr>
          <a:lstStyle>
            <a:lvl1pPr marL="0" indent="0" algn="l">
              <a:buNone/>
              <a:defRPr sz="14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saisir le sous-titre</a:t>
            </a:r>
          </a:p>
        </p:txBody>
      </p:sp>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4000" y="5950800"/>
            <a:ext cx="1872000" cy="632930"/>
          </a:xfrm>
          <a:prstGeom prst="rect">
            <a:avLst/>
          </a:prstGeom>
        </p:spPr>
      </p:pic>
      <p:pic>
        <p:nvPicPr>
          <p:cNvPr id="4" name="Imag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74539" y="5647951"/>
            <a:ext cx="1093383" cy="935779"/>
          </a:xfrm>
          <a:prstGeom prst="rect">
            <a:avLst/>
          </a:prstGeom>
        </p:spPr>
      </p:pic>
    </p:spTree>
    <p:extLst>
      <p:ext uri="{BB962C8B-B14F-4D97-AF65-F5344CB8AC3E}">
        <p14:creationId xmlns:p14="http://schemas.microsoft.com/office/powerpoint/2010/main" val="20167287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Diapositive 2 contenus texte sans numérotation">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1" name="Espace réservé du texte 10"/>
          <p:cNvSpPr>
            <a:spLocks noGrp="1"/>
          </p:cNvSpPr>
          <p:nvPr>
            <p:ph type="body" sz="quarter" idx="16" hasCustomPrompt="1"/>
          </p:nvPr>
        </p:nvSpPr>
        <p:spPr>
          <a:xfrm>
            <a:off x="288000" y="1170000"/>
            <a:ext cx="3960242" cy="2015936"/>
          </a:xfrm>
        </p:spPr>
        <p:txBody>
          <a:bodyPr wrap="square">
            <a:spAutoFit/>
          </a:bodyPr>
          <a:lstStyle>
            <a:lvl2pPr marL="180000">
              <a:defRPr/>
            </a:lvl2pPr>
            <a:lvl3pPr marL="360000">
              <a:tabLst>
                <a:tab pos="482400" algn="r"/>
                <a:tab pos="626400" algn="l"/>
              </a:tabLst>
              <a:defRPr/>
            </a:lvl3pPr>
            <a:lvl4pPr marL="360000">
              <a:tabLst>
                <a:tab pos="482400" algn="r"/>
                <a:tab pos="626400" algn="l"/>
              </a:tabLst>
              <a:defRPr/>
            </a:lvl4pPr>
            <a:lvl5pPr>
              <a:defRPr/>
            </a:lvl5pPr>
            <a:lvl6pPr>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sp>
        <p:nvSpPr>
          <p:cNvPr id="10" name="Espace réservé du texte 10"/>
          <p:cNvSpPr>
            <a:spLocks noGrp="1"/>
          </p:cNvSpPr>
          <p:nvPr>
            <p:ph type="body" sz="quarter" idx="17" hasCustomPrompt="1"/>
          </p:nvPr>
        </p:nvSpPr>
        <p:spPr>
          <a:xfrm>
            <a:off x="4284166" y="1170000"/>
            <a:ext cx="3960242" cy="2015936"/>
          </a:xfrm>
        </p:spPr>
        <p:txBody>
          <a:bodyPr wrap="square">
            <a:spAutoFit/>
          </a:bodyPr>
          <a:lstStyle>
            <a:lvl3pPr marL="360000">
              <a:tabLst>
                <a:tab pos="482400" algn="r"/>
                <a:tab pos="626400" algn="l"/>
              </a:tabLst>
              <a:defRPr/>
            </a:lvl3pPr>
            <a:lvl4pPr marL="360000">
              <a:tabLst>
                <a:tab pos="482400" algn="r"/>
                <a:tab pos="626400" algn="l"/>
              </a:tabLst>
              <a:defRPr/>
            </a:lvl4pPr>
            <a:lvl5pPr>
              <a:defRPr/>
            </a:lvl5pPr>
            <a:lvl6pPr>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pic>
        <p:nvPicPr>
          <p:cNvPr id="20" name="Imag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21" name="Image 2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2" name="Image 2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3"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4" name="Espace réservé du texte 15"/>
          <p:cNvSpPr>
            <a:spLocks noGrp="1"/>
          </p:cNvSpPr>
          <p:nvPr>
            <p:ph type="body" sz="quarter" idx="18" hasCustomPrompt="1"/>
          </p:nvPr>
        </p:nvSpPr>
        <p:spPr>
          <a:xfrm>
            <a:off x="972000" y="565200"/>
            <a:ext cx="6624000" cy="288000"/>
          </a:xfrm>
        </p:spPr>
        <p:txBody>
          <a:bodyPr/>
          <a:lstStyle/>
          <a:p>
            <a:pPr lvl="0"/>
            <a:r>
              <a:rPr lang="fr-FR" dirty="0"/>
              <a:t>Cliquez pour saisir le sous titre de la diapositive</a:t>
            </a:r>
          </a:p>
        </p:txBody>
      </p:sp>
    </p:spTree>
    <p:extLst>
      <p:ext uri="{BB962C8B-B14F-4D97-AF65-F5344CB8AC3E}">
        <p14:creationId xmlns:p14="http://schemas.microsoft.com/office/powerpoint/2010/main" val="36253078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ableau et 2 contenus droite">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9" name="Espace réservé du contenu 3"/>
          <p:cNvSpPr>
            <a:spLocks noGrp="1"/>
          </p:cNvSpPr>
          <p:nvPr>
            <p:ph sz="half" idx="16" hasCustomPrompt="1"/>
          </p:nvPr>
        </p:nvSpPr>
        <p:spPr>
          <a:xfrm>
            <a:off x="7614512" y="1911879"/>
            <a:ext cx="1421984" cy="1699200"/>
          </a:xfrm>
          <a:ln w="6350">
            <a:noFill/>
          </a:ln>
        </p:spPr>
        <p:txBody>
          <a:bodyPr vert="horz" lIns="0" tIns="45720" rIns="252000" bIns="45720" rtlCol="0">
            <a:noAutofit/>
          </a:bodyPr>
          <a:lstStyle>
            <a:lvl1pPr marL="0" marR="0" indent="0" algn="l" defTabSz="914400" rtl="0" eaLnBrk="1" fontAlgn="auto" latinLnBrk="0" hangingPunct="1">
              <a:lnSpc>
                <a:spcPct val="100000"/>
              </a:lnSpc>
              <a:spcBef>
                <a:spcPct val="20000"/>
              </a:spcBef>
              <a:spcAft>
                <a:spcPts val="0"/>
              </a:spcAft>
              <a:buClrTx/>
              <a:buSzTx/>
              <a:buFontTx/>
              <a:buNone/>
              <a:tabLst/>
              <a:defRPr lang="fr-FR" sz="1000" smtClean="0"/>
            </a:lvl1pPr>
            <a:lvl2pPr>
              <a:defRPr lang="fr-FR" sz="2400" smtClean="0"/>
            </a:lvl2pPr>
            <a:lvl3pPr>
              <a:defRPr lang="fr-FR" sz="2000" smtClean="0"/>
            </a:lvl3pPr>
            <a:lvl4pPr>
              <a:defRPr lang="fr-FR" sz="1800" smtClean="0"/>
            </a:lvl4pPr>
            <a:lvl5pPr>
              <a:defRPr lang="fr-FR" sz="1800"/>
            </a:lvl5pPr>
            <a:lvl6pPr marL="0">
              <a:defRPr/>
            </a:lvl6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1500" b="0" i="0" u="none" strike="noStrike" kern="1200" cap="none" spc="0" normalizeH="0" baseline="0" noProof="0" dirty="0">
                <a:ln>
                  <a:noFill/>
                </a:ln>
                <a:solidFill>
                  <a:srgbClr val="004A6F"/>
                </a:solidFill>
                <a:effectLst/>
                <a:uLnTx/>
                <a:uFillTx/>
                <a:latin typeface="+mn-lt"/>
                <a:ea typeface="+mn-ea"/>
                <a:cs typeface="+mn-cs"/>
              </a:rPr>
              <a:t>Cliquez pour saisir le texte</a:t>
            </a:r>
          </a:p>
          <a:p>
            <a:pPr lvl="5"/>
            <a:endParaRPr lang="fr-FR" dirty="0"/>
          </a:p>
        </p:txBody>
      </p:sp>
      <p:sp>
        <p:nvSpPr>
          <p:cNvPr id="11" name="Espace réservé du contenu 3"/>
          <p:cNvSpPr>
            <a:spLocks noGrp="1"/>
          </p:cNvSpPr>
          <p:nvPr>
            <p:ph sz="half" idx="18" hasCustomPrompt="1"/>
          </p:nvPr>
        </p:nvSpPr>
        <p:spPr>
          <a:xfrm>
            <a:off x="7614512" y="3612901"/>
            <a:ext cx="1421984" cy="1699200"/>
          </a:xfrm>
          <a:ln w="6350">
            <a:noFill/>
          </a:ln>
        </p:spPr>
        <p:txBody>
          <a:bodyPr vert="horz" lIns="0" tIns="45720" rIns="252000" bIns="45720" rtlCol="0">
            <a:noAutofit/>
          </a:bodyPr>
          <a:lstStyle>
            <a:lvl1pPr marL="0" marR="0" indent="0" algn="l" defTabSz="914400" rtl="0" eaLnBrk="1" fontAlgn="auto" latinLnBrk="0" hangingPunct="1">
              <a:lnSpc>
                <a:spcPct val="100000"/>
              </a:lnSpc>
              <a:spcBef>
                <a:spcPct val="20000"/>
              </a:spcBef>
              <a:spcAft>
                <a:spcPts val="0"/>
              </a:spcAft>
              <a:buClrTx/>
              <a:buSzTx/>
              <a:buFontTx/>
              <a:buNone/>
              <a:tabLst/>
              <a:defRPr lang="fr-FR" sz="1000" smtClean="0"/>
            </a:lvl1pPr>
            <a:lvl2pPr>
              <a:defRPr lang="fr-FR" sz="2400" smtClean="0"/>
            </a:lvl2pPr>
            <a:lvl3pPr>
              <a:defRPr lang="fr-FR" sz="2000" smtClean="0"/>
            </a:lvl3pPr>
            <a:lvl4pPr>
              <a:defRPr lang="fr-FR" sz="1800" smtClean="0"/>
            </a:lvl4pPr>
            <a:lvl5pPr>
              <a:defRPr lang="fr-FR" sz="1800"/>
            </a:lvl5pPr>
            <a:lvl6pPr marL="0">
              <a:defRPr/>
            </a:lvl6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1500" b="0" i="0" u="none" strike="noStrike" kern="1200" cap="none" spc="0" normalizeH="0" baseline="0" noProof="0" dirty="0">
                <a:ln>
                  <a:noFill/>
                </a:ln>
                <a:solidFill>
                  <a:srgbClr val="004A6F"/>
                </a:solidFill>
                <a:effectLst/>
                <a:uLnTx/>
                <a:uFillTx/>
                <a:latin typeface="+mn-lt"/>
                <a:ea typeface="+mn-ea"/>
                <a:cs typeface="+mn-cs"/>
              </a:rPr>
              <a:t>Cliquez pour saisir le texte</a:t>
            </a:r>
          </a:p>
          <a:p>
            <a:pPr lvl="5"/>
            <a:endParaRPr lang="fr-FR" dirty="0"/>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5" name="Imag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16" name="Imag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17"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18" name="Espace réservé du texte 15"/>
          <p:cNvSpPr>
            <a:spLocks noGrp="1"/>
          </p:cNvSpPr>
          <p:nvPr>
            <p:ph type="body" sz="quarter" idx="19" hasCustomPrompt="1"/>
          </p:nvPr>
        </p:nvSpPr>
        <p:spPr>
          <a:xfrm>
            <a:off x="972000" y="565200"/>
            <a:ext cx="6624000" cy="288000"/>
          </a:xfrm>
        </p:spPr>
        <p:txBody>
          <a:bodyPr/>
          <a:lstStyle>
            <a:lvl1pPr>
              <a:defRPr/>
            </a:lvl1pPr>
          </a:lstStyle>
          <a:p>
            <a:pPr lvl="0"/>
            <a:r>
              <a:rPr lang="fr-FR" dirty="0"/>
              <a:t>Cliquez pour saisir le sous titre de la diapositive</a:t>
            </a:r>
          </a:p>
        </p:txBody>
      </p:sp>
      <p:graphicFrame>
        <p:nvGraphicFramePr>
          <p:cNvPr id="13" name="Tableau 12"/>
          <p:cNvGraphicFramePr>
            <a:graphicFrameLocks noGrp="1"/>
          </p:cNvGraphicFramePr>
          <p:nvPr userDrawn="1">
            <p:extLst>
              <p:ext uri="{D42A27DB-BD31-4B8C-83A1-F6EECF244321}">
                <p14:modId xmlns:p14="http://schemas.microsoft.com/office/powerpoint/2010/main" val="323683782"/>
              </p:ext>
            </p:extLst>
          </p:nvPr>
        </p:nvGraphicFramePr>
        <p:xfrm>
          <a:off x="900113" y="1442956"/>
          <a:ext cx="6408000" cy="3738810"/>
        </p:xfrm>
        <a:graphic>
          <a:graphicData uri="http://schemas.openxmlformats.org/drawingml/2006/table">
            <a:tbl>
              <a:tblPr/>
              <a:tblGrid>
                <a:gridCol w="1548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gridCol w="972000">
                  <a:extLst>
                    <a:ext uri="{9D8B030D-6E8A-4147-A177-3AD203B41FA5}">
                      <a16:colId xmlns:a16="http://schemas.microsoft.com/office/drawing/2014/main" val="20002"/>
                    </a:ext>
                  </a:extLst>
                </a:gridCol>
                <a:gridCol w="972000">
                  <a:extLst>
                    <a:ext uri="{9D8B030D-6E8A-4147-A177-3AD203B41FA5}">
                      <a16:colId xmlns:a16="http://schemas.microsoft.com/office/drawing/2014/main" val="20003"/>
                    </a:ext>
                  </a:extLst>
                </a:gridCol>
                <a:gridCol w="972000">
                  <a:extLst>
                    <a:ext uri="{9D8B030D-6E8A-4147-A177-3AD203B41FA5}">
                      <a16:colId xmlns:a16="http://schemas.microsoft.com/office/drawing/2014/main" val="20004"/>
                    </a:ext>
                  </a:extLst>
                </a:gridCol>
                <a:gridCol w="972000">
                  <a:extLst>
                    <a:ext uri="{9D8B030D-6E8A-4147-A177-3AD203B41FA5}">
                      <a16:colId xmlns:a16="http://schemas.microsoft.com/office/drawing/2014/main" val="20005"/>
                    </a:ext>
                  </a:extLst>
                </a:gridCol>
              </a:tblGrid>
              <a:tr h="271005">
                <a:tc>
                  <a:txBody>
                    <a:bodyPr/>
                    <a:lstStyle/>
                    <a:p>
                      <a:pPr algn="ctr" fontAlgn="ctr"/>
                      <a:endParaRPr lang="fr-FR" sz="1100" b="1" i="0" u="none" strike="noStrike" dirty="0">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pPr algn="ctr" fontAlgn="ctr"/>
                      <a:endParaRPr lang="fr-FR" sz="800" b="1" i="0" u="none" strike="noStrike">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gridSpan="2">
                  <a:txBody>
                    <a:bodyPr/>
                    <a:lstStyle/>
                    <a:p>
                      <a:pPr algn="ctr" fontAlgn="ctr"/>
                      <a:endParaRPr lang="fr-FR" sz="800" b="1" i="0" u="none" strike="noStrike">
                        <a:solidFill>
                          <a:srgbClr val="FFFFFF"/>
                        </a:solidFill>
                        <a:effectLst/>
                        <a:latin typeface="+mn-lt"/>
                      </a:endParaRPr>
                    </a:p>
                  </a:txBody>
                  <a:tcPr marL="9324"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a:txBody>
                    <a:bodyPr/>
                    <a:lstStyle/>
                    <a:p>
                      <a:endParaRPr lang="fr-FR" sz="1100"/>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71005">
                <a:tc>
                  <a:txBody>
                    <a:bodyPr/>
                    <a:lstStyle/>
                    <a:p>
                      <a:pPr algn="ctr" fontAlgn="ctr"/>
                      <a:endParaRPr lang="fr-FR" sz="1100" b="1" i="0" u="none" strike="noStrike" dirty="0">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pPr algn="ctr" fontAlgn="ctr"/>
                      <a:endParaRPr lang="fr-FR" sz="800" b="1" i="0" u="none" strike="noStrike">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gridSpan="2">
                  <a:txBody>
                    <a:bodyPr/>
                    <a:lstStyle/>
                    <a:p>
                      <a:pPr algn="ctr" fontAlgn="ctr"/>
                      <a:endParaRPr lang="fr-FR" sz="800" b="1" i="0" u="none" strike="noStrike">
                        <a:solidFill>
                          <a:srgbClr val="FFFFFF"/>
                        </a:solidFill>
                        <a:effectLst/>
                        <a:latin typeface="+mn-lt"/>
                      </a:endParaRPr>
                    </a:p>
                  </a:txBody>
                  <a:tcPr marL="9324"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a:txBody>
                    <a:bodyPr/>
                    <a:lstStyle/>
                    <a:p>
                      <a:endParaRPr lang="fr-FR" sz="1100"/>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66400">
                <a:tc>
                  <a:txBody>
                    <a:bodyPr/>
                    <a:lstStyle/>
                    <a:p>
                      <a:pPr algn="ctr" fontAlgn="ctr"/>
                      <a:endParaRPr lang="fr-FR" sz="600" b="1" i="0" u="none" strike="noStrike" dirty="0">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3175" cap="flat" cmpd="sng" algn="ctr">
                      <a:solidFill>
                        <a:schemeClr val="accent3">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4"/>
                      </a:solidFill>
                      <a:prstDash val="solid"/>
                      <a:round/>
                      <a:headEnd type="none" w="med" len="med"/>
                      <a:tailEnd type="none" w="med" len="med"/>
                    </a:lnB>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3">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02"/>
                  </a:ext>
                </a:extLst>
              </a:tr>
              <a:tr h="266400">
                <a:tc>
                  <a:txBody>
                    <a:bodyPr/>
                    <a:lstStyle/>
                    <a:p>
                      <a:pPr algn="l" fontAlgn="ctr"/>
                      <a:endParaRPr lang="fr-FR" sz="600" b="0" i="0" u="none" strike="noStrike" dirty="0">
                        <a:solidFill>
                          <a:srgbClr val="FFFFFF"/>
                        </a:solidFill>
                        <a:effectLst/>
                        <a:latin typeface="Arial"/>
                      </a:endParaRPr>
                    </a:p>
                  </a:txBody>
                  <a:tcPr marL="72000" marR="9324" marT="48000" marB="48000" anchor="ctr">
                    <a:lnL w="3175" cap="flat" cmpd="sng" algn="ctr">
                      <a:solidFill>
                        <a:schemeClr val="accent4"/>
                      </a:solidFill>
                      <a:prstDash val="solid"/>
                      <a:round/>
                      <a:headEnd type="none" w="med" len="med"/>
                      <a:tailEnd type="none" w="med" len="med"/>
                    </a:lnL>
                    <a:lnR w="3175" cap="flat" cmpd="sng" algn="ctr">
                      <a:solidFill>
                        <a:schemeClr val="accent4"/>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accent4"/>
                      </a:solidFill>
                      <a:prstDash val="solid"/>
                      <a:round/>
                      <a:headEnd type="none" w="med" len="med"/>
                      <a:tailEnd type="none" w="med" len="med"/>
                    </a:lnB>
                    <a:solidFill>
                      <a:schemeClr val="accent4"/>
                    </a:solidFill>
                  </a:tcPr>
                </a:tc>
                <a:tc>
                  <a:txBody>
                    <a:bodyPr/>
                    <a:lstStyle/>
                    <a:p>
                      <a:pPr algn="l" fontAlgn="ctr"/>
                      <a:endParaRPr lang="fr-FR" sz="600" b="0" i="0" u="none" strike="noStrike" dirty="0">
                        <a:solidFill>
                          <a:schemeClr val="tx1"/>
                        </a:solidFill>
                        <a:effectLst/>
                        <a:latin typeface="Arial"/>
                      </a:endParaRPr>
                    </a:p>
                  </a:txBody>
                  <a:tcPr marL="36000" marR="9324" marT="48000" marB="48000" anchor="ctr">
                    <a:lnL w="3175" cap="flat" cmpd="sng" algn="ctr">
                      <a:solidFill>
                        <a:schemeClr val="accent4"/>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66400">
                <a:tc>
                  <a:txBody>
                    <a:bodyPr/>
                    <a:lstStyle/>
                    <a:p>
                      <a:pPr algn="l" fontAlgn="ctr"/>
                      <a:endParaRPr lang="fr-FR" sz="600" b="0" i="0" u="none" strike="noStrike" dirty="0">
                        <a:solidFill>
                          <a:schemeClr val="bg2"/>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66400">
                <a:tc>
                  <a:txBody>
                    <a:bodyPr/>
                    <a:lstStyle/>
                    <a:p>
                      <a:pPr algn="l" fontAlgn="ctr"/>
                      <a:endParaRPr lang="fr-FR" sz="600" b="1" i="0" u="none" strike="noStrike" dirty="0">
                        <a:solidFill>
                          <a:srgbClr val="FFFFFF"/>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66400">
                <a:tc>
                  <a:txBody>
                    <a:bodyPr/>
                    <a:lstStyle/>
                    <a:p>
                      <a:pPr algn="l" fontAlgn="ctr"/>
                      <a:endParaRPr lang="fr-FR" sz="600" b="0" i="0" u="none" strike="noStrike" dirty="0">
                        <a:solidFill>
                          <a:srgbClr val="000000"/>
                        </a:solidFill>
                        <a:effectLst/>
                        <a:latin typeface="Arial"/>
                      </a:endParaRPr>
                    </a:p>
                  </a:txBody>
                  <a:tcPr marL="72000" marR="9324" marT="48000" marB="48000" anchor="ctr">
                    <a:lnL w="12700" cap="flat" cmpd="sng" algn="ctr">
                      <a:noFill/>
                      <a:prstDash val="solid"/>
                      <a:round/>
                      <a:headEnd type="none" w="med" len="med"/>
                      <a:tailEnd type="none" w="med" len="med"/>
                    </a:lnL>
                    <a:lnR w="3175" cap="flat" cmpd="sng" algn="ctr">
                      <a:solidFill>
                        <a:schemeClr val="accent3">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4"/>
                      </a:solidFill>
                      <a:prstDash val="solid"/>
                      <a:round/>
                      <a:headEnd type="none" w="med" len="med"/>
                      <a:tailEnd type="none" w="med" len="med"/>
                    </a:lnB>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3">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06"/>
                  </a:ext>
                </a:extLst>
              </a:tr>
              <a:tr h="266400">
                <a:tc>
                  <a:txBody>
                    <a:bodyPr/>
                    <a:lstStyle/>
                    <a:p>
                      <a:pPr marL="0" algn="l" defTabSz="914400" rtl="0" eaLnBrk="1" fontAlgn="ctr" latinLnBrk="0" hangingPunct="1"/>
                      <a:endParaRPr lang="fr-FR" sz="600" b="0" i="0" u="none" strike="noStrike" kern="1200" dirty="0">
                        <a:solidFill>
                          <a:srgbClr val="FFFFFF"/>
                        </a:solidFill>
                        <a:effectLst/>
                        <a:latin typeface="Arial"/>
                        <a:ea typeface="+mn-ea"/>
                        <a:cs typeface="+mn-cs"/>
                      </a:endParaRPr>
                    </a:p>
                  </a:txBody>
                  <a:tcPr marL="72000" marR="9324" marT="48000" marB="48000" anchor="ctr">
                    <a:lnL w="3175" cap="flat" cmpd="sng" algn="ctr">
                      <a:solidFill>
                        <a:schemeClr val="accent4"/>
                      </a:solidFill>
                      <a:prstDash val="solid"/>
                      <a:round/>
                      <a:headEnd type="none" w="med" len="med"/>
                      <a:tailEnd type="none" w="med" len="med"/>
                    </a:lnL>
                    <a:lnR w="3175" cap="flat" cmpd="sng" algn="ctr">
                      <a:solidFill>
                        <a:schemeClr val="accent4"/>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accent4"/>
                      </a:solidFill>
                      <a:prstDash val="solid"/>
                      <a:round/>
                      <a:headEnd type="none" w="med" len="med"/>
                      <a:tailEnd type="none" w="med" len="med"/>
                    </a:lnB>
                    <a:solidFill>
                      <a:schemeClr val="accent4"/>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accent4"/>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007"/>
                  </a:ext>
                </a:extLst>
              </a:tr>
              <a:tr h="266400">
                <a:tc>
                  <a:txBody>
                    <a:bodyPr/>
                    <a:lstStyle/>
                    <a:p>
                      <a:pPr algn="l" fontAlgn="ctr"/>
                      <a:endParaRPr lang="fr-FR" sz="600" b="0" i="0" u="none" strike="noStrike" dirty="0">
                        <a:solidFill>
                          <a:schemeClr val="bg2"/>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66400">
                <a:tc>
                  <a:txBody>
                    <a:bodyPr/>
                    <a:lstStyle/>
                    <a:p>
                      <a:pPr algn="l" fontAlgn="ctr"/>
                      <a:endParaRPr lang="fr-FR" sz="600" b="1" i="0" u="none" strike="noStrike" dirty="0">
                        <a:solidFill>
                          <a:srgbClr val="FFFFFF"/>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9"/>
                  </a:ext>
                </a:extLst>
              </a:tr>
              <a:tr h="266400">
                <a:tc>
                  <a:txBody>
                    <a:bodyPr/>
                    <a:lstStyle/>
                    <a:p>
                      <a:pPr algn="l" fontAlgn="ctr"/>
                      <a:endParaRPr lang="fr-FR" sz="600" b="0" i="0" u="none" strike="noStrike" dirty="0">
                        <a:solidFill>
                          <a:srgbClr val="000000"/>
                        </a:solidFill>
                        <a:effectLst/>
                        <a:latin typeface="Arial"/>
                      </a:endParaRPr>
                    </a:p>
                  </a:txBody>
                  <a:tcPr marL="72000" marR="9324" marT="48000" marB="48000" anchor="ctr">
                    <a:lnL w="3175" cap="flat" cmpd="sng" algn="ctr">
                      <a:noFill/>
                      <a:prstDash val="solid"/>
                      <a:round/>
                      <a:headEnd type="none" w="med" len="med"/>
                      <a:tailEnd type="none" w="med" len="med"/>
                    </a:lnL>
                    <a:lnR w="3175" cap="flat" cmpd="sng" algn="ctr">
                      <a:solidFill>
                        <a:schemeClr val="accent3">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4"/>
                      </a:solidFill>
                      <a:prstDash val="solid"/>
                      <a:round/>
                      <a:headEnd type="none" w="med" len="med"/>
                      <a:tailEnd type="none" w="med" len="med"/>
                    </a:lnB>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3">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10"/>
                  </a:ext>
                </a:extLst>
              </a:tr>
              <a:tr h="266400">
                <a:tc>
                  <a:txBody>
                    <a:bodyPr/>
                    <a:lstStyle/>
                    <a:p>
                      <a:pPr marL="0" algn="l" defTabSz="914400" rtl="0" eaLnBrk="1" fontAlgn="ctr" latinLnBrk="0" hangingPunct="1"/>
                      <a:endParaRPr lang="fr-FR" sz="600" b="0" i="0" u="none" strike="noStrike" kern="1200" dirty="0">
                        <a:solidFill>
                          <a:srgbClr val="FFFFFF"/>
                        </a:solidFill>
                        <a:effectLst/>
                        <a:latin typeface="Arial"/>
                        <a:ea typeface="+mn-ea"/>
                        <a:cs typeface="+mn-cs"/>
                      </a:endParaRPr>
                    </a:p>
                  </a:txBody>
                  <a:tcPr marL="72000" marR="9324" marT="48000" marB="48000" anchor="ctr">
                    <a:lnL w="3175" cap="flat" cmpd="sng" algn="ctr">
                      <a:solidFill>
                        <a:schemeClr val="accent4"/>
                      </a:solidFill>
                      <a:prstDash val="solid"/>
                      <a:round/>
                      <a:headEnd type="none" w="med" len="med"/>
                      <a:tailEnd type="none" w="med" len="med"/>
                    </a:lnL>
                    <a:lnR w="3175" cap="flat" cmpd="sng" algn="ctr">
                      <a:solidFill>
                        <a:schemeClr val="accent4"/>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accent4"/>
                      </a:solidFill>
                      <a:prstDash val="solid"/>
                      <a:round/>
                      <a:headEnd type="none" w="med" len="med"/>
                      <a:tailEnd type="none" w="med" len="med"/>
                    </a:lnB>
                    <a:solidFill>
                      <a:schemeClr val="accent4"/>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accent4"/>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011"/>
                  </a:ext>
                </a:extLst>
              </a:tr>
              <a:tr h="266400">
                <a:tc>
                  <a:txBody>
                    <a:bodyPr/>
                    <a:lstStyle/>
                    <a:p>
                      <a:pPr algn="l" fontAlgn="ctr"/>
                      <a:endParaRPr lang="fr-FR" sz="600" b="0" i="0" u="none" strike="noStrike" dirty="0">
                        <a:solidFill>
                          <a:schemeClr val="bg2"/>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dirty="0">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012"/>
                  </a:ext>
                </a:extLst>
              </a:tr>
              <a:tr h="266400">
                <a:tc>
                  <a:txBody>
                    <a:bodyPr/>
                    <a:lstStyle/>
                    <a:p>
                      <a:pPr algn="l" fontAlgn="ctr"/>
                      <a:endParaRPr lang="fr-FR" sz="600" b="1" i="0" u="none" strike="noStrike" dirty="0">
                        <a:solidFill>
                          <a:srgbClr val="FFFFFF"/>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4341276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Diapositive Titre et 2 Textes ou graphique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1" name="Espace réservé du texte 10"/>
          <p:cNvSpPr>
            <a:spLocks noGrp="1"/>
          </p:cNvSpPr>
          <p:nvPr>
            <p:ph type="body" sz="quarter" idx="16" hasCustomPrompt="1"/>
          </p:nvPr>
        </p:nvSpPr>
        <p:spPr>
          <a:xfrm>
            <a:off x="468000" y="1170000"/>
            <a:ext cx="7848600" cy="936000"/>
          </a:xfrm>
        </p:spPr>
        <p:txBody>
          <a:bodyPr>
            <a:noAutofit/>
          </a:bodyPr>
          <a:lstStyle>
            <a:lvl1pPr>
              <a:defRPr/>
            </a:lvl1pPr>
            <a:lvl3pPr marL="180000">
              <a:tabLst>
                <a:tab pos="482400" algn="r"/>
                <a:tab pos="626400" algn="l"/>
              </a:tabLst>
              <a:defRPr/>
            </a:lvl3pPr>
            <a:lvl4pPr marL="180000">
              <a:tabLst>
                <a:tab pos="482400" algn="r"/>
                <a:tab pos="626400" algn="l"/>
              </a:tabLst>
              <a:defRPr/>
            </a:lvl4pPr>
            <a:lvl5pPr>
              <a:defRPr/>
            </a:lvl5pPr>
            <a:lvl6pPr>
              <a:defRPr/>
            </a:lvl6pPr>
            <a:lvl7pPr marL="608400" indent="0">
              <a:buNone/>
              <a:defRPr/>
            </a:lvl7pPr>
            <a:lvl8pPr marL="1094400">
              <a:defRPr/>
            </a:lvl8pPr>
            <a:lvl9pPr>
              <a:defRPr/>
            </a:lvl9pPr>
          </a:lstStyle>
          <a:p>
            <a:pPr lvl="0"/>
            <a:r>
              <a:rPr lang="fr-FR" dirty="0"/>
              <a:t>Cliquez pour saisir le texte</a:t>
            </a:r>
          </a:p>
        </p:txBody>
      </p:sp>
      <p:sp>
        <p:nvSpPr>
          <p:cNvPr id="15" name="Espace réservé du contenu 2"/>
          <p:cNvSpPr>
            <a:spLocks noGrp="1"/>
          </p:cNvSpPr>
          <p:nvPr>
            <p:ph sz="half" idx="13"/>
          </p:nvPr>
        </p:nvSpPr>
        <p:spPr>
          <a:xfrm>
            <a:off x="1044000" y="260495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7" name="Espace réservé du contenu 2"/>
          <p:cNvSpPr>
            <a:spLocks noGrp="1"/>
          </p:cNvSpPr>
          <p:nvPr>
            <p:ph sz="half" idx="14"/>
          </p:nvPr>
        </p:nvSpPr>
        <p:spPr>
          <a:xfrm>
            <a:off x="4572000" y="260495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pic>
        <p:nvPicPr>
          <p:cNvPr id="18" name="Imag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9" name="Imag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0" name="Imag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1"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2" name="Espace réservé du texte 15"/>
          <p:cNvSpPr>
            <a:spLocks noGrp="1"/>
          </p:cNvSpPr>
          <p:nvPr>
            <p:ph type="body" sz="quarter" idx="20" hasCustomPrompt="1"/>
          </p:nvPr>
        </p:nvSpPr>
        <p:spPr>
          <a:xfrm>
            <a:off x="972000" y="565200"/>
            <a:ext cx="6624000" cy="288000"/>
          </a:xfrm>
        </p:spPr>
        <p:txBody>
          <a:bodyPr/>
          <a:lstStyle/>
          <a:p>
            <a:pPr lvl="0"/>
            <a:r>
              <a:rPr lang="fr-FR" dirty="0"/>
              <a:t>Cliquez pour saisir le sous titre de la diapositive</a:t>
            </a:r>
          </a:p>
        </p:txBody>
      </p:sp>
      <p:sp>
        <p:nvSpPr>
          <p:cNvPr id="16" name="Espace réservé du contenu 3"/>
          <p:cNvSpPr>
            <a:spLocks noGrp="1"/>
          </p:cNvSpPr>
          <p:nvPr>
            <p:ph sz="half" idx="28" hasCustomPrompt="1"/>
          </p:nvPr>
        </p:nvSpPr>
        <p:spPr>
          <a:xfrm>
            <a:off x="1062000" y="2924176"/>
            <a:ext cx="3312000" cy="2543174"/>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800"/>
            </a:lvl5pPr>
          </a:lstStyle>
          <a:p>
            <a:pPr lvl="4"/>
            <a:r>
              <a:rPr lang="fr-FR" dirty="0"/>
              <a:t>Cliquez pour saisir le texte ou ajouter un élément graphique</a:t>
            </a:r>
          </a:p>
        </p:txBody>
      </p:sp>
      <p:sp>
        <p:nvSpPr>
          <p:cNvPr id="23" name="Espace réservé du contenu 3"/>
          <p:cNvSpPr>
            <a:spLocks noGrp="1"/>
          </p:cNvSpPr>
          <p:nvPr>
            <p:ph sz="half" idx="29" hasCustomPrompt="1"/>
          </p:nvPr>
        </p:nvSpPr>
        <p:spPr>
          <a:xfrm>
            <a:off x="4582022" y="2933701"/>
            <a:ext cx="3312000" cy="2543174"/>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800"/>
            </a:lvl5pPr>
          </a:lstStyle>
          <a:p>
            <a:pPr lvl="4"/>
            <a:r>
              <a:rPr lang="fr-FR" dirty="0"/>
              <a:t>Cliquez pour saisir le texte ou ajouter un élément graphique</a:t>
            </a:r>
          </a:p>
        </p:txBody>
      </p:sp>
    </p:spTree>
    <p:extLst>
      <p:ext uri="{BB962C8B-B14F-4D97-AF65-F5344CB8AC3E}">
        <p14:creationId xmlns:p14="http://schemas.microsoft.com/office/powerpoint/2010/main" val="22568243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Diapositive 4 Textes ou Graphique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5" name="Espace réservé du contenu 2"/>
          <p:cNvSpPr>
            <a:spLocks noGrp="1"/>
          </p:cNvSpPr>
          <p:nvPr>
            <p:ph sz="half" idx="13"/>
          </p:nvPr>
        </p:nvSpPr>
        <p:spPr>
          <a:xfrm>
            <a:off x="971992" y="1661650"/>
            <a:ext cx="3312000" cy="211203"/>
          </a:xfrm>
          <a:solidFill>
            <a:schemeClr val="accent4"/>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7" name="Espace réservé du contenu 2"/>
          <p:cNvSpPr>
            <a:spLocks noGrp="1"/>
          </p:cNvSpPr>
          <p:nvPr>
            <p:ph sz="half" idx="14"/>
          </p:nvPr>
        </p:nvSpPr>
        <p:spPr>
          <a:xfrm>
            <a:off x="4716384" y="1661650"/>
            <a:ext cx="3312000" cy="211203"/>
          </a:xfrm>
          <a:solidFill>
            <a:schemeClr val="accent6"/>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20" name="Espace réservé du contenu 2"/>
          <p:cNvSpPr>
            <a:spLocks noGrp="1"/>
          </p:cNvSpPr>
          <p:nvPr>
            <p:ph sz="half" idx="22"/>
          </p:nvPr>
        </p:nvSpPr>
        <p:spPr>
          <a:xfrm>
            <a:off x="971600" y="3461650"/>
            <a:ext cx="3312000" cy="211203"/>
          </a:xfrm>
          <a:solidFill>
            <a:schemeClr val="accent3"/>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21" name="Espace réservé du contenu 2"/>
          <p:cNvSpPr>
            <a:spLocks noGrp="1"/>
          </p:cNvSpPr>
          <p:nvPr>
            <p:ph sz="half" idx="23"/>
          </p:nvPr>
        </p:nvSpPr>
        <p:spPr>
          <a:xfrm>
            <a:off x="4715992" y="3461650"/>
            <a:ext cx="3312000"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pic>
        <p:nvPicPr>
          <p:cNvPr id="18" name="Imag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22" name="Imag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3" name="Image 2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4"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5" name="Espace réservé du texte 15"/>
          <p:cNvSpPr>
            <a:spLocks noGrp="1"/>
          </p:cNvSpPr>
          <p:nvPr>
            <p:ph type="body" sz="quarter" idx="25" hasCustomPrompt="1"/>
          </p:nvPr>
        </p:nvSpPr>
        <p:spPr>
          <a:xfrm>
            <a:off x="972000" y="565200"/>
            <a:ext cx="6624000" cy="288000"/>
          </a:xfrm>
        </p:spPr>
        <p:txBody>
          <a:bodyPr/>
          <a:lstStyle/>
          <a:p>
            <a:pPr lvl="0"/>
            <a:r>
              <a:rPr lang="fr-FR" dirty="0"/>
              <a:t>Cliquez pour saisir le sous titre de la diapositive</a:t>
            </a:r>
          </a:p>
        </p:txBody>
      </p:sp>
      <p:sp>
        <p:nvSpPr>
          <p:cNvPr id="27" name="Espace réservé du contenu 3"/>
          <p:cNvSpPr>
            <a:spLocks noGrp="1"/>
          </p:cNvSpPr>
          <p:nvPr>
            <p:ph sz="half" idx="16" hasCustomPrompt="1"/>
          </p:nvPr>
        </p:nvSpPr>
        <p:spPr>
          <a:xfrm>
            <a:off x="1062000" y="1943100"/>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
        <p:nvSpPr>
          <p:cNvPr id="28" name="Espace réservé du contenu 3"/>
          <p:cNvSpPr>
            <a:spLocks noGrp="1"/>
          </p:cNvSpPr>
          <p:nvPr>
            <p:ph sz="half" idx="27" hasCustomPrompt="1"/>
          </p:nvPr>
        </p:nvSpPr>
        <p:spPr>
          <a:xfrm>
            <a:off x="4719600" y="1943100"/>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
        <p:nvSpPr>
          <p:cNvPr id="29" name="Espace réservé du contenu 3"/>
          <p:cNvSpPr>
            <a:spLocks noGrp="1"/>
          </p:cNvSpPr>
          <p:nvPr>
            <p:ph sz="half" idx="28" hasCustomPrompt="1"/>
          </p:nvPr>
        </p:nvSpPr>
        <p:spPr>
          <a:xfrm>
            <a:off x="976275" y="3752850"/>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
        <p:nvSpPr>
          <p:cNvPr id="30" name="Espace réservé du contenu 3"/>
          <p:cNvSpPr>
            <a:spLocks noGrp="1"/>
          </p:cNvSpPr>
          <p:nvPr>
            <p:ph sz="half" idx="29" hasCustomPrompt="1"/>
          </p:nvPr>
        </p:nvSpPr>
        <p:spPr>
          <a:xfrm>
            <a:off x="4734422" y="3743325"/>
            <a:ext cx="3312000" cy="1381125"/>
          </a:xfrm>
          <a:ln w="6350">
            <a:solidFill>
              <a:srgbClr val="000000">
                <a:alpha val="20000"/>
              </a:srgbClr>
            </a:solidFill>
          </a:ln>
        </p:spPr>
        <p:txBody>
          <a:bodyPr vert="horz" lIns="0" tIns="45720" rIns="252000" bIns="45720" rtlCol="0">
            <a:noAutofit/>
          </a:bodyPr>
          <a:lstStyle>
            <a:lvl1pPr>
              <a:defRPr lang="fr-FR" sz="2800" baseline="0" smtClean="0"/>
            </a:lvl1pPr>
            <a:lvl2pPr>
              <a:defRPr lang="fr-FR" sz="2400" smtClean="0"/>
            </a:lvl2pPr>
            <a:lvl3pPr>
              <a:defRPr lang="fr-FR" sz="2000" smtClean="0"/>
            </a:lvl3pPr>
            <a:lvl4pPr>
              <a:defRPr lang="fr-FR" sz="1800" smtClean="0"/>
            </a:lvl4pPr>
            <a:lvl5pPr>
              <a:defRPr lang="fr-FR" sz="1500"/>
            </a:lvl5pPr>
          </a:lstStyle>
          <a:p>
            <a:pPr lvl="4"/>
            <a:r>
              <a:rPr lang="fr-FR" dirty="0"/>
              <a:t>Cliquez pour saisir le texte ou ajouter un élément graphique</a:t>
            </a:r>
          </a:p>
        </p:txBody>
      </p:sp>
    </p:spTree>
    <p:extLst>
      <p:ext uri="{BB962C8B-B14F-4D97-AF65-F5344CB8AC3E}">
        <p14:creationId xmlns:p14="http://schemas.microsoft.com/office/powerpoint/2010/main" val="24358563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Diapositive Titre et sous-titre seul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pic>
        <p:nvPicPr>
          <p:cNvPr id="19" name="Imag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20" name="Image 1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1" name="Image 2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2"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3" name="Espace réservé du texte 15"/>
          <p:cNvSpPr>
            <a:spLocks noGrp="1"/>
          </p:cNvSpPr>
          <p:nvPr>
            <p:ph type="body" sz="quarter" idx="25" hasCustomPrompt="1"/>
          </p:nvPr>
        </p:nvSpPr>
        <p:spPr>
          <a:xfrm>
            <a:off x="972000" y="565200"/>
            <a:ext cx="6624000" cy="288000"/>
          </a:xfrm>
        </p:spPr>
        <p:txBody>
          <a:bodyPr/>
          <a:lstStyle>
            <a:lvl1pPr>
              <a:defRPr/>
            </a:lvl1pPr>
          </a:lstStyle>
          <a:p>
            <a:pPr lvl="0"/>
            <a:r>
              <a:rPr lang="fr-FR" dirty="0"/>
              <a:t>Cliquez pour saisir le sous titre de la diapositive</a:t>
            </a:r>
          </a:p>
        </p:txBody>
      </p:sp>
    </p:spTree>
    <p:extLst>
      <p:ext uri="{BB962C8B-B14F-4D97-AF65-F5344CB8AC3E}">
        <p14:creationId xmlns:p14="http://schemas.microsoft.com/office/powerpoint/2010/main" val="22651121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Diapositive Titre seul">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a:t>Titre de la présentation</a:t>
            </a:r>
          </a:p>
        </p:txBody>
      </p:sp>
      <p:sp>
        <p:nvSpPr>
          <p:cNvPr id="5" name="Espace réservé du numéro de diapositive 4"/>
          <p:cNvSpPr>
            <a:spLocks noGrp="1"/>
          </p:cNvSpPr>
          <p:nvPr>
            <p:ph type="sldNum" sz="quarter" idx="12"/>
          </p:nvPr>
        </p:nvSpPr>
        <p:spPr/>
        <p:txBody>
          <a:bodyPr/>
          <a:lstStyle/>
          <a:p>
            <a:fld id="{3B06EBDD-958C-4AE8-A34D-C4DA2B38600E}" type="slidenum">
              <a:rPr lang="fr-FR" smtClean="0"/>
              <a:t>‹N°›</a:t>
            </a:fld>
            <a:endParaRPr lang="fr-FR"/>
          </a:p>
        </p:txBody>
      </p:sp>
      <p:sp>
        <p:nvSpPr>
          <p:cNvPr id="7"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Tree>
    <p:extLst>
      <p:ext uri="{BB962C8B-B14F-4D97-AF65-F5344CB8AC3E}">
        <p14:creationId xmlns:p14="http://schemas.microsoft.com/office/powerpoint/2010/main" val="19831535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e de titre avec Marianne 1">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1080000" y="2685041"/>
            <a:ext cx="4428104" cy="738664"/>
          </a:xfrm>
        </p:spPr>
        <p:txBody>
          <a:bodyPr anchor="b" anchorCtr="0">
            <a:spAutoFit/>
          </a:bodyPr>
          <a:lstStyle>
            <a:lvl1pPr>
              <a:defRPr sz="2100"/>
            </a:lvl1pPr>
          </a:lstStyle>
          <a:p>
            <a:r>
              <a:rPr lang="fr-FR" dirty="0"/>
              <a:t>CLIQUEZ POUR SAISIR LE titre de la présentation</a:t>
            </a:r>
          </a:p>
        </p:txBody>
      </p:sp>
      <p:sp>
        <p:nvSpPr>
          <p:cNvPr id="3" name="Sous-titre 2"/>
          <p:cNvSpPr>
            <a:spLocks noGrp="1"/>
          </p:cNvSpPr>
          <p:nvPr>
            <p:ph type="subTitle" idx="1" hasCustomPrompt="1"/>
          </p:nvPr>
        </p:nvSpPr>
        <p:spPr>
          <a:xfrm>
            <a:off x="1080000" y="3408000"/>
            <a:ext cx="3240360" cy="307777"/>
          </a:xfrm>
        </p:spPr>
        <p:txBody>
          <a:bodyPr>
            <a:spAutoFit/>
          </a:bodyPr>
          <a:lstStyle>
            <a:lvl1pPr marL="0" indent="0" algn="l">
              <a:buNone/>
              <a:defRPr sz="14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saisir le sous-titre</a:t>
            </a:r>
          </a:p>
        </p:txBody>
      </p:sp>
    </p:spTree>
    <p:extLst>
      <p:ext uri="{BB962C8B-B14F-4D97-AF65-F5344CB8AC3E}">
        <p14:creationId xmlns:p14="http://schemas.microsoft.com/office/powerpoint/2010/main" val="4814298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Diapositive Titre seul">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r>
              <a:rPr lang="fr-FR"/>
              <a:t>Titre de la présentation</a:t>
            </a:r>
          </a:p>
        </p:txBody>
      </p:sp>
      <p:sp>
        <p:nvSpPr>
          <p:cNvPr id="5" name="Espace réservé du numéro de diapositive 4"/>
          <p:cNvSpPr>
            <a:spLocks noGrp="1"/>
          </p:cNvSpPr>
          <p:nvPr>
            <p:ph type="sldNum" sz="quarter" idx="12"/>
          </p:nvPr>
        </p:nvSpPr>
        <p:spPr/>
        <p:txBody>
          <a:bodyPr/>
          <a:lstStyle/>
          <a:p>
            <a:fld id="{3B06EBDD-958C-4AE8-A34D-C4DA2B38600E}" type="slidenum">
              <a:rPr lang="fr-FR" smtClean="0"/>
              <a:t>‹N°›</a:t>
            </a:fld>
            <a:endParaRPr lang="fr-FR"/>
          </a:p>
        </p:txBody>
      </p:sp>
      <p:sp>
        <p:nvSpPr>
          <p:cNvPr id="7"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Tree>
    <p:extLst>
      <p:ext uri="{BB962C8B-B14F-4D97-AF65-F5344CB8AC3E}">
        <p14:creationId xmlns:p14="http://schemas.microsoft.com/office/powerpoint/2010/main" val="3706486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titre sans Marianne">
    <p:bg>
      <p:bgPr>
        <a:solidFill>
          <a:schemeClr val="bg1"/>
        </a:solidFill>
        <a:effectLst/>
      </p:bgPr>
    </p:bg>
    <p:spTree>
      <p:nvGrpSpPr>
        <p:cNvPr id="1" name=""/>
        <p:cNvGrpSpPr/>
        <p:nvPr/>
      </p:nvGrpSpPr>
      <p:grpSpPr>
        <a:xfrm>
          <a:off x="0" y="0"/>
          <a:ext cx="0" cy="0"/>
          <a:chOff x="0" y="0"/>
          <a:chExt cx="0" cy="0"/>
        </a:xfrm>
      </p:grpSpPr>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05200" y="0"/>
            <a:ext cx="5638800" cy="6858000"/>
          </a:xfrm>
          <a:prstGeom prst="rect">
            <a:avLst/>
          </a:prstGeom>
        </p:spPr>
      </p:pic>
      <p:sp>
        <p:nvSpPr>
          <p:cNvPr id="3" name="Sous-titre 2"/>
          <p:cNvSpPr>
            <a:spLocks noGrp="1"/>
          </p:cNvSpPr>
          <p:nvPr>
            <p:ph type="subTitle" idx="1" hasCustomPrompt="1"/>
          </p:nvPr>
        </p:nvSpPr>
        <p:spPr>
          <a:xfrm>
            <a:off x="1080000" y="3408000"/>
            <a:ext cx="3240360" cy="307777"/>
          </a:xfrm>
        </p:spPr>
        <p:txBody>
          <a:bodyPr>
            <a:spAutoFit/>
          </a:bodyPr>
          <a:lstStyle>
            <a:lvl1pPr marL="0" indent="0" algn="l">
              <a:buNone/>
              <a:defRPr sz="14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saisir le sous-titre</a:t>
            </a:r>
          </a:p>
        </p:txBody>
      </p:sp>
      <p:sp>
        <p:nvSpPr>
          <p:cNvPr id="4" name="Espace réservé du pied de page 3"/>
          <p:cNvSpPr>
            <a:spLocks noGrp="1"/>
          </p:cNvSpPr>
          <p:nvPr>
            <p:ph type="ftr" sz="quarter" idx="10"/>
          </p:nvPr>
        </p:nvSpPr>
        <p:spPr/>
        <p:txBody>
          <a:bodyPr/>
          <a:lstStyle/>
          <a:p>
            <a:r>
              <a:rPr lang="fr-FR"/>
              <a:t>Titre de la présentation</a:t>
            </a:r>
          </a:p>
        </p:txBody>
      </p:sp>
      <p:sp>
        <p:nvSpPr>
          <p:cNvPr id="5" name="Espace réservé du numéro de diapositive 4"/>
          <p:cNvSpPr>
            <a:spLocks noGrp="1"/>
          </p:cNvSpPr>
          <p:nvPr>
            <p:ph type="sldNum" sz="quarter" idx="11"/>
          </p:nvPr>
        </p:nvSpPr>
        <p:spPr/>
        <p:txBody>
          <a:bodyPr/>
          <a:lstStyle/>
          <a:p>
            <a:fld id="{3B06EBDD-958C-4AE8-A34D-C4DA2B38600E}" type="slidenum">
              <a:rPr lang="fr-FR" smtClean="0"/>
              <a:pPr/>
              <a:t>‹N°›</a:t>
            </a:fld>
            <a:endParaRPr lang="fr-FR"/>
          </a:p>
        </p:txBody>
      </p:sp>
      <p:sp>
        <p:nvSpPr>
          <p:cNvPr id="9" name="Titre 1"/>
          <p:cNvSpPr>
            <a:spLocks noGrp="1"/>
          </p:cNvSpPr>
          <p:nvPr>
            <p:ph type="ctrTitle" hasCustomPrompt="1"/>
          </p:nvPr>
        </p:nvSpPr>
        <p:spPr>
          <a:xfrm>
            <a:off x="1080000" y="2685041"/>
            <a:ext cx="4428104" cy="738664"/>
          </a:xfrm>
        </p:spPr>
        <p:txBody>
          <a:bodyPr anchor="b" anchorCtr="0">
            <a:spAutoFit/>
          </a:bodyPr>
          <a:lstStyle>
            <a:lvl1pPr>
              <a:defRPr sz="2100"/>
            </a:lvl1pPr>
          </a:lstStyle>
          <a:p>
            <a:r>
              <a:rPr lang="fr-FR" dirty="0"/>
              <a:t>CLIQUEZ POUR SAISIR LE titre de la présentation</a:t>
            </a:r>
          </a:p>
        </p:txBody>
      </p:sp>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7200" y="536799"/>
            <a:ext cx="1008000" cy="340808"/>
          </a:xfrm>
          <a:prstGeom prst="rect">
            <a:avLst/>
          </a:prstGeom>
        </p:spPr>
      </p:pic>
    </p:spTree>
    <p:extLst>
      <p:ext uri="{BB962C8B-B14F-4D97-AF65-F5344CB8AC3E}">
        <p14:creationId xmlns:p14="http://schemas.microsoft.com/office/powerpoint/2010/main" val="4001711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28151" y="396000"/>
            <a:ext cx="5904000" cy="384000"/>
          </a:xfrm>
        </p:spPr>
        <p:txBody>
          <a:bodyPr/>
          <a:lstStyle>
            <a:lvl1pPr>
              <a:defRPr/>
            </a:lvl1pPr>
          </a:lstStyle>
          <a:p>
            <a:r>
              <a:rPr lang="fr-FR" dirty="0"/>
              <a:t>Cliquez pour saisir le titre du sommaire</a:t>
            </a:r>
          </a:p>
        </p:txBody>
      </p:sp>
      <p:sp>
        <p:nvSpPr>
          <p:cNvPr id="3" name="Espace réservé du contenu 2"/>
          <p:cNvSpPr>
            <a:spLocks noGrp="1"/>
          </p:cNvSpPr>
          <p:nvPr>
            <p:ph idx="1" hasCustomPrompt="1"/>
          </p:nvPr>
        </p:nvSpPr>
        <p:spPr>
          <a:xfrm>
            <a:off x="792041" y="1411200"/>
            <a:ext cx="5507159" cy="4436653"/>
          </a:xfrm>
        </p:spPr>
        <p:txBody>
          <a:bodyPr/>
          <a:lstStyle>
            <a:lvl1pPr>
              <a:tabLst>
                <a:tab pos="1080000" algn="r"/>
                <a:tab pos="3888000" algn="l"/>
              </a:tabLst>
              <a:defRPr/>
            </a:lvl1pPr>
            <a:lvl2pPr>
              <a:tabLst>
                <a:tab pos="1080000" algn="r"/>
                <a:tab pos="4860000" algn="l"/>
              </a:tabLst>
              <a:defRPr/>
            </a:lvl2pPr>
            <a:lvl3pPr marL="180000">
              <a:tabLst>
                <a:tab pos="482400" algn="r"/>
                <a:tab pos="626400" algn="l"/>
                <a:tab pos="4860000" algn="l"/>
              </a:tabLst>
              <a:defRPr/>
            </a:lvl3pPr>
            <a:lvl4pPr marL="180000">
              <a:tabLst>
                <a:tab pos="482400" algn="r"/>
                <a:tab pos="626400" algn="l"/>
                <a:tab pos="4860000" algn="l"/>
              </a:tabLst>
              <a:defRPr/>
            </a:lvl4pPr>
            <a:lvl5pPr>
              <a:tabLst>
                <a:tab pos="1080000" algn="r"/>
                <a:tab pos="5220000" algn="l"/>
              </a:tabLst>
              <a:defRPr/>
            </a:lvl5pPr>
          </a:lstStyle>
          <a:p>
            <a:pPr lvl="0"/>
            <a:r>
              <a:rPr lang="fr-FR" dirty="0"/>
              <a:t>Cliquez pour saisir le sommaire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3"/>
            <a:endParaRPr lang="fr-FR" dirty="0"/>
          </a:p>
        </p:txBody>
      </p:sp>
      <p:sp>
        <p:nvSpPr>
          <p:cNvPr id="5" name="Espace réservé du pied de page 4"/>
          <p:cNvSpPr>
            <a:spLocks noGrp="1"/>
          </p:cNvSpPr>
          <p:nvPr>
            <p:ph type="ftr" sz="quarter" idx="11"/>
          </p:nvPr>
        </p:nvSpPr>
        <p:spPr/>
        <p:txBody>
          <a:bodyPr/>
          <a:lstStyle/>
          <a:p>
            <a:r>
              <a:rPr lang="fr-FR"/>
              <a:t>Titre de la présentation</a:t>
            </a:r>
          </a:p>
        </p:txBody>
      </p:sp>
      <p:sp>
        <p:nvSpPr>
          <p:cNvPr id="6" name="Espace réservé du numéro de diapositive 5"/>
          <p:cNvSpPr>
            <a:spLocks noGrp="1"/>
          </p:cNvSpPr>
          <p:nvPr>
            <p:ph type="sldNum" sz="quarter" idx="12"/>
          </p:nvPr>
        </p:nvSpPr>
        <p:spPr>
          <a:xfrm>
            <a:off x="36000" y="6309320"/>
            <a:ext cx="549424" cy="365125"/>
          </a:xfrm>
        </p:spPr>
        <p:txBody>
          <a:bodyPr/>
          <a:lstStyle/>
          <a:p>
            <a:fld id="{3B06EBDD-958C-4AE8-A34D-C4DA2B38600E}" type="slidenum">
              <a:rPr lang="fr-FR" smtClean="0"/>
              <a:t>‹N°›</a:t>
            </a:fld>
            <a:endParaRPr lang="fr-F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65333" y="0"/>
            <a:ext cx="2878667" cy="6858000"/>
          </a:xfrm>
          <a:prstGeom prst="rect">
            <a:avLst/>
          </a:prstGeom>
        </p:spPr>
      </p:pic>
      <p:pic>
        <p:nvPicPr>
          <p:cNvPr id="4" name="Imag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37200" y="536799"/>
            <a:ext cx="1008000" cy="340808"/>
          </a:xfrm>
          <a:prstGeom prst="rect">
            <a:avLst/>
          </a:prstGeom>
        </p:spPr>
      </p:pic>
      <p:pic>
        <p:nvPicPr>
          <p:cNvPr id="8" name="Image 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sp>
        <p:nvSpPr>
          <p:cNvPr id="10" name="Espace réservé du texte 9"/>
          <p:cNvSpPr>
            <a:spLocks noGrp="1"/>
          </p:cNvSpPr>
          <p:nvPr>
            <p:ph type="body" sz="quarter" idx="13" hasCustomPrompt="1"/>
          </p:nvPr>
        </p:nvSpPr>
        <p:spPr>
          <a:xfrm rot="19910136">
            <a:off x="482993" y="3050778"/>
            <a:ext cx="7791450" cy="1033462"/>
          </a:xfrm>
        </p:spPr>
        <p:txBody>
          <a:bodyPr>
            <a:noAutofit/>
          </a:bodyPr>
          <a:lstStyle>
            <a:lvl1pPr algn="ctr">
              <a:defRPr sz="6600">
                <a:solidFill>
                  <a:schemeClr val="bg1">
                    <a:lumMod val="75000"/>
                  </a:schemeClr>
                </a:solidFill>
              </a:defRPr>
            </a:lvl1pPr>
            <a:lvl5pPr>
              <a:defRPr/>
            </a:lvl5pPr>
          </a:lstStyle>
          <a:p>
            <a:pPr lvl="0"/>
            <a:r>
              <a:rPr lang="fr-FR" dirty="0"/>
              <a:t>Travail</a:t>
            </a:r>
          </a:p>
        </p:txBody>
      </p:sp>
    </p:spTree>
    <p:extLst>
      <p:ext uri="{BB962C8B-B14F-4D97-AF65-F5344CB8AC3E}">
        <p14:creationId xmlns:p14="http://schemas.microsoft.com/office/powerpoint/2010/main" val="4084158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e 1 Contenu texte ou graphique">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819150" y="340850"/>
            <a:ext cx="6768336" cy="288000"/>
          </a:xfrm>
        </p:spPr>
        <p:txBody>
          <a:bodyPr/>
          <a:lstStyle>
            <a:lvl1pPr>
              <a:defRPr/>
            </a:lvl1pPr>
          </a:lstStyle>
          <a:p>
            <a:r>
              <a:rPr lang="fr-FR" dirty="0"/>
              <a:t>CLIQUEZ POUR SAISIR LE Titre de la diapositive</a:t>
            </a:r>
          </a:p>
        </p:txBody>
      </p:sp>
      <p:sp>
        <p:nvSpPr>
          <p:cNvPr id="6" name="Espace réservé du pied de page 5"/>
          <p:cNvSpPr>
            <a:spLocks noGrp="1"/>
          </p:cNvSpPr>
          <p:nvPr>
            <p:ph type="ftr" sz="quarter" idx="11"/>
          </p:nvPr>
        </p:nvSpPr>
        <p:spPr/>
        <p:txBody>
          <a:bodyPr/>
          <a:lstStyle/>
          <a:p>
            <a:r>
              <a:rPr lang="fr-FR" dirty="0"/>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6" name="Espace réservé du texte 15"/>
          <p:cNvSpPr>
            <a:spLocks noGrp="1"/>
          </p:cNvSpPr>
          <p:nvPr>
            <p:ph type="body" sz="quarter" idx="17" hasCustomPrompt="1"/>
          </p:nvPr>
        </p:nvSpPr>
        <p:spPr>
          <a:xfrm>
            <a:off x="972000" y="565200"/>
            <a:ext cx="6624000" cy="288000"/>
          </a:xfrm>
        </p:spPr>
        <p:txBody>
          <a:bodyPr/>
          <a:lstStyle>
            <a:lvl1pPr>
              <a:defRPr baseline="0"/>
            </a:lvl1pPr>
          </a:lstStyle>
          <a:p>
            <a:pPr lvl="0"/>
            <a:r>
              <a:rPr lang="fr-FR" dirty="0"/>
              <a:t>Cliquez pour saisir le sous titre de la diapositive</a:t>
            </a:r>
          </a:p>
        </p:txBody>
      </p:sp>
      <p:pic>
        <p:nvPicPr>
          <p:cNvPr id="10" name="Imag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pic>
        <p:nvPicPr>
          <p:cNvPr id="12" name="Imag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5" name="Image 1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sp>
        <p:nvSpPr>
          <p:cNvPr id="13" name="Espace réservé du contenu 3"/>
          <p:cNvSpPr>
            <a:spLocks noGrp="1"/>
          </p:cNvSpPr>
          <p:nvPr>
            <p:ph sz="half" idx="18" hasCustomPrompt="1"/>
          </p:nvPr>
        </p:nvSpPr>
        <p:spPr>
          <a:xfrm>
            <a:off x="244038" y="1046249"/>
            <a:ext cx="8565398" cy="5078325"/>
          </a:xfrm>
          <a:ln w="6350">
            <a:solidFill>
              <a:srgbClr val="000000">
                <a:alpha val="20000"/>
              </a:srgbClr>
            </a:solidFill>
          </a:ln>
        </p:spPr>
        <p:txBody>
          <a:bodyPr vert="horz" lIns="0" tIns="45720" rIns="252000" bIns="45720" rtlCol="0">
            <a:noAutofit/>
          </a:bodyPr>
          <a:lstStyle>
            <a:lvl1pPr>
              <a:defRPr lang="fr-FR" sz="1500" baseline="0" smtClean="0"/>
            </a:lvl1pPr>
            <a:lvl2pPr>
              <a:defRPr lang="fr-FR" sz="2400" smtClean="0"/>
            </a:lvl2pPr>
            <a:lvl3pPr>
              <a:defRPr lang="fr-FR" sz="2000" smtClean="0"/>
            </a:lvl3pPr>
            <a:lvl4pPr>
              <a:defRPr lang="fr-FR" sz="1800" smtClean="0"/>
            </a:lvl4pPr>
            <a:lvl5pPr>
              <a:defRPr lang="fr-FR" sz="1800"/>
            </a:lvl5pPr>
          </a:lstStyle>
          <a:p>
            <a:pPr lvl="0"/>
            <a:r>
              <a:rPr lang="fr-FR" dirty="0"/>
              <a:t>Cliquez pour saisir le teste</a:t>
            </a:r>
          </a:p>
        </p:txBody>
      </p:sp>
    </p:spTree>
    <p:extLst>
      <p:ext uri="{BB962C8B-B14F-4D97-AF65-F5344CB8AC3E}">
        <p14:creationId xmlns:p14="http://schemas.microsoft.com/office/powerpoint/2010/main" val="1168024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e 2 Contenus textes ou graphiques">
    <p:bg>
      <p:bgPr>
        <a:solidFill>
          <a:schemeClr val="bg1"/>
        </a:solidFill>
        <a:effectLst/>
      </p:bgPr>
    </p:bg>
    <p:spTree>
      <p:nvGrpSpPr>
        <p:cNvPr id="1" name=""/>
        <p:cNvGrpSpPr/>
        <p:nvPr/>
      </p:nvGrpSpPr>
      <p:grpSpPr>
        <a:xfrm>
          <a:off x="0" y="0"/>
          <a:ext cx="0" cy="0"/>
          <a:chOff x="0" y="0"/>
          <a:chExt cx="0" cy="0"/>
        </a:xfrm>
      </p:grpSpPr>
      <p:sp>
        <p:nvSpPr>
          <p:cNvPr id="4" name="Espace réservé du contenu 3"/>
          <p:cNvSpPr>
            <a:spLocks noGrp="1"/>
          </p:cNvSpPr>
          <p:nvPr>
            <p:ph sz="half" idx="2" hasCustomPrompt="1"/>
          </p:nvPr>
        </p:nvSpPr>
        <p:spPr>
          <a:xfrm>
            <a:off x="4680000" y="1674900"/>
            <a:ext cx="3312000" cy="3989300"/>
          </a:xfrm>
          <a:ln w="6350">
            <a:solidFill>
              <a:srgbClr val="000000">
                <a:alpha val="20000"/>
              </a:srgbClr>
            </a:solidFill>
          </a:ln>
        </p:spPr>
        <p:txBody>
          <a:bodyPr vert="horz" lIns="0" tIns="45720" rIns="252000" bIns="45720" rtlCol="0">
            <a:noAutofit/>
          </a:bodyPr>
          <a:lstStyle>
            <a:lvl1pPr>
              <a:defRPr lang="fr-FR" sz="1500" smtClean="0"/>
            </a:lvl1pPr>
            <a:lvl2pPr>
              <a:defRPr lang="fr-FR" sz="2400" smtClean="0"/>
            </a:lvl2pPr>
            <a:lvl3pPr>
              <a:defRPr lang="fr-FR" sz="2000" smtClean="0"/>
            </a:lvl3pPr>
            <a:lvl4pPr>
              <a:defRPr lang="fr-FR" sz="1800" smtClean="0"/>
            </a:lvl4pPr>
            <a:lvl5pPr>
              <a:defRPr lang="fr-FR" sz="1800"/>
            </a:lvl5pPr>
          </a:lstStyle>
          <a:p>
            <a:pPr lvl="0"/>
            <a:r>
              <a:rPr lang="fr-FR" dirty="0"/>
              <a:t>Cliquez pour saisir le texte ou ajouter un élément graphique</a:t>
            </a:r>
          </a:p>
        </p:txBody>
      </p:sp>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9" name="Espace réservé du contenu 2"/>
          <p:cNvSpPr>
            <a:spLocks noGrp="1"/>
          </p:cNvSpPr>
          <p:nvPr>
            <p:ph sz="half" idx="13"/>
          </p:nvPr>
        </p:nvSpPr>
        <p:spPr>
          <a:xfrm>
            <a:off x="1062000" y="142290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0" name="Espace réservé du contenu 2"/>
          <p:cNvSpPr>
            <a:spLocks noGrp="1"/>
          </p:cNvSpPr>
          <p:nvPr>
            <p:ph sz="half" idx="14"/>
          </p:nvPr>
        </p:nvSpPr>
        <p:spPr>
          <a:xfrm>
            <a:off x="4679632" y="1422900"/>
            <a:ext cx="3312368" cy="211203"/>
          </a:xfrm>
          <a:solidFill>
            <a:schemeClr val="bg2"/>
          </a:solidFill>
          <a:ln w="6350">
            <a:solidFill>
              <a:srgbClr val="000000">
                <a:alpha val="20000"/>
              </a:srgbClr>
            </a:solidFill>
          </a:ln>
        </p:spPr>
        <p:txBody>
          <a:bodyPr tIns="36000" bIns="36000" anchor="ctr" anchorCtr="0">
            <a:spAutoFit/>
          </a:bodyPr>
          <a:lstStyle>
            <a:lvl1pPr algn="ctr">
              <a:spcBef>
                <a:spcPts val="0"/>
              </a:spcBef>
              <a:defRPr sz="900" b="0">
                <a:solidFill>
                  <a:schemeClr val="bg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p:txBody>
      </p:sp>
      <p:sp>
        <p:nvSpPr>
          <p:cNvPr id="15" name="Espace réservé du contenu 3"/>
          <p:cNvSpPr>
            <a:spLocks noGrp="1"/>
          </p:cNvSpPr>
          <p:nvPr>
            <p:ph sz="half" idx="16" hasCustomPrompt="1"/>
          </p:nvPr>
        </p:nvSpPr>
        <p:spPr>
          <a:xfrm>
            <a:off x="1062000" y="1674900"/>
            <a:ext cx="3312000" cy="3989300"/>
          </a:xfrm>
          <a:ln w="6350">
            <a:solidFill>
              <a:srgbClr val="000000">
                <a:alpha val="20000"/>
              </a:srgbClr>
            </a:solidFill>
          </a:ln>
        </p:spPr>
        <p:txBody>
          <a:bodyPr vert="horz" lIns="0" tIns="45720" rIns="252000" bIns="45720" rtlCol="0">
            <a:noAutofit/>
          </a:bodyPr>
          <a:lstStyle>
            <a:lvl1pPr>
              <a:defRPr lang="fr-FR" sz="1500" baseline="0" smtClean="0"/>
            </a:lvl1pPr>
            <a:lvl2pPr>
              <a:defRPr lang="fr-FR" sz="2400" smtClean="0"/>
            </a:lvl2pPr>
            <a:lvl3pPr>
              <a:defRPr lang="fr-FR" sz="2000" smtClean="0"/>
            </a:lvl3pPr>
            <a:lvl4pPr>
              <a:defRPr lang="fr-FR" sz="1800" smtClean="0"/>
            </a:lvl4pPr>
            <a:lvl5pPr>
              <a:defRPr lang="fr-FR" sz="1800"/>
            </a:lvl5pPr>
          </a:lstStyle>
          <a:p>
            <a:pPr lvl="0"/>
            <a:r>
              <a:rPr lang="fr-FR" dirty="0"/>
              <a:t>Cliquez pour saisir le texte ou ajouter un élément graphique</a:t>
            </a:r>
          </a:p>
        </p:txBody>
      </p:sp>
      <p:pic>
        <p:nvPicPr>
          <p:cNvPr id="16" name="Imag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7" name="Imag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18" name="Imag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19"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0" name="Espace réservé du texte 15"/>
          <p:cNvSpPr>
            <a:spLocks noGrp="1"/>
          </p:cNvSpPr>
          <p:nvPr>
            <p:ph type="body" sz="quarter" idx="17" hasCustomPrompt="1"/>
          </p:nvPr>
        </p:nvSpPr>
        <p:spPr>
          <a:xfrm>
            <a:off x="972000" y="565200"/>
            <a:ext cx="6624000" cy="288000"/>
          </a:xfrm>
        </p:spPr>
        <p:txBody>
          <a:bodyPr/>
          <a:lstStyle>
            <a:lvl1pPr>
              <a:defRPr baseline="0"/>
            </a:lvl1pPr>
          </a:lstStyle>
          <a:p>
            <a:pPr lvl="0"/>
            <a:r>
              <a:rPr lang="fr-FR" dirty="0"/>
              <a:t>Cliquez pour saisir le sous titre de la diapositive</a:t>
            </a:r>
          </a:p>
        </p:txBody>
      </p:sp>
    </p:spTree>
    <p:extLst>
      <p:ext uri="{BB962C8B-B14F-4D97-AF65-F5344CB8AC3E}">
        <p14:creationId xmlns:p14="http://schemas.microsoft.com/office/powerpoint/2010/main" val="3038768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2 contenus textes">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dirty="0"/>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dirty="0"/>
          </a:p>
        </p:txBody>
      </p:sp>
      <p:sp>
        <p:nvSpPr>
          <p:cNvPr id="11" name="Espace réservé du texte 10"/>
          <p:cNvSpPr>
            <a:spLocks noGrp="1"/>
          </p:cNvSpPr>
          <p:nvPr>
            <p:ph type="body" sz="quarter" idx="16" hasCustomPrompt="1"/>
          </p:nvPr>
        </p:nvSpPr>
        <p:spPr>
          <a:xfrm>
            <a:off x="468000" y="1170000"/>
            <a:ext cx="3960242" cy="2015936"/>
          </a:xfrm>
        </p:spPr>
        <p:txBody>
          <a:bodyPr wrap="square">
            <a:spAutoFit/>
          </a:bodyPr>
          <a:lstStyle>
            <a:lvl1pPr>
              <a:defRPr/>
            </a:lvl1pPr>
            <a:lvl3pPr marL="180000">
              <a:tabLst>
                <a:tab pos="482400" algn="r"/>
                <a:tab pos="626400" algn="l"/>
              </a:tabLst>
              <a:defRPr/>
            </a:lvl3pPr>
            <a:lvl4pPr marL="180000">
              <a:tabLst>
                <a:tab pos="482400" algn="r"/>
                <a:tab pos="626400" algn="l"/>
              </a:tabLst>
              <a:defRPr/>
            </a:lvl4pPr>
            <a:lvl5pPr>
              <a:defRPr/>
            </a:lvl5pPr>
            <a:lvl6pPr marL="288000">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sp>
        <p:nvSpPr>
          <p:cNvPr id="10" name="Espace réservé du texte 10"/>
          <p:cNvSpPr>
            <a:spLocks noGrp="1"/>
          </p:cNvSpPr>
          <p:nvPr>
            <p:ph type="body" sz="quarter" idx="17" hasCustomPrompt="1"/>
          </p:nvPr>
        </p:nvSpPr>
        <p:spPr>
          <a:xfrm>
            <a:off x="4464000" y="1170000"/>
            <a:ext cx="3960242" cy="2015936"/>
          </a:xfrm>
        </p:spPr>
        <p:txBody>
          <a:bodyPr wrap="square">
            <a:spAutoFit/>
          </a:bodyPr>
          <a:lstStyle>
            <a:lvl3pPr marL="180000">
              <a:tabLst>
                <a:tab pos="482400" algn="r"/>
                <a:tab pos="626400" algn="l"/>
              </a:tabLst>
              <a:defRPr/>
            </a:lvl3pPr>
            <a:lvl4pPr marL="180000">
              <a:tabLst>
                <a:tab pos="482400" algn="r"/>
                <a:tab pos="626400" algn="l"/>
              </a:tabLst>
              <a:defRPr/>
            </a:lvl4pPr>
            <a:lvl5pPr>
              <a:defRPr/>
            </a:lvl5pPr>
            <a:lvl6pPr marL="288000">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6" name="Imag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17" name="Image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18"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19" name="Espace réservé du texte 15"/>
          <p:cNvSpPr>
            <a:spLocks noGrp="1"/>
          </p:cNvSpPr>
          <p:nvPr>
            <p:ph type="body" sz="quarter" idx="18" hasCustomPrompt="1"/>
          </p:nvPr>
        </p:nvSpPr>
        <p:spPr>
          <a:xfrm>
            <a:off x="972000" y="565200"/>
            <a:ext cx="6624000" cy="288000"/>
          </a:xfrm>
        </p:spPr>
        <p:txBody>
          <a:bodyPr/>
          <a:lstStyle/>
          <a:p>
            <a:pPr lvl="0"/>
            <a:r>
              <a:rPr lang="fr-FR" dirty="0"/>
              <a:t>Cliquez pour saisir le sous titre de la diapositive</a:t>
            </a:r>
          </a:p>
        </p:txBody>
      </p:sp>
    </p:spTree>
    <p:extLst>
      <p:ext uri="{BB962C8B-B14F-4D97-AF65-F5344CB8AC3E}">
        <p14:creationId xmlns:p14="http://schemas.microsoft.com/office/powerpoint/2010/main" val="1585061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e 2 contenus texte sans numérotation">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11" name="Espace réservé du texte 10"/>
          <p:cNvSpPr>
            <a:spLocks noGrp="1"/>
          </p:cNvSpPr>
          <p:nvPr>
            <p:ph type="body" sz="quarter" idx="16" hasCustomPrompt="1"/>
          </p:nvPr>
        </p:nvSpPr>
        <p:spPr>
          <a:xfrm>
            <a:off x="288000" y="1170000"/>
            <a:ext cx="3960242" cy="2015936"/>
          </a:xfrm>
        </p:spPr>
        <p:txBody>
          <a:bodyPr wrap="square">
            <a:spAutoFit/>
          </a:bodyPr>
          <a:lstStyle>
            <a:lvl2pPr marL="180000">
              <a:defRPr/>
            </a:lvl2pPr>
            <a:lvl3pPr marL="360000">
              <a:tabLst>
                <a:tab pos="482400" algn="r"/>
                <a:tab pos="626400" algn="l"/>
              </a:tabLst>
              <a:defRPr/>
            </a:lvl3pPr>
            <a:lvl4pPr marL="360000">
              <a:tabLst>
                <a:tab pos="482400" algn="r"/>
                <a:tab pos="626400" algn="l"/>
              </a:tabLst>
              <a:defRPr/>
            </a:lvl4pPr>
            <a:lvl5pPr>
              <a:defRPr/>
            </a:lvl5pPr>
            <a:lvl6pPr>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sp>
        <p:nvSpPr>
          <p:cNvPr id="10" name="Espace réservé du texte 10"/>
          <p:cNvSpPr>
            <a:spLocks noGrp="1"/>
          </p:cNvSpPr>
          <p:nvPr>
            <p:ph type="body" sz="quarter" idx="17" hasCustomPrompt="1"/>
          </p:nvPr>
        </p:nvSpPr>
        <p:spPr>
          <a:xfrm>
            <a:off x="4284166" y="1170000"/>
            <a:ext cx="3960242" cy="2015936"/>
          </a:xfrm>
        </p:spPr>
        <p:txBody>
          <a:bodyPr wrap="square">
            <a:spAutoFit/>
          </a:bodyPr>
          <a:lstStyle>
            <a:lvl3pPr marL="360000">
              <a:tabLst>
                <a:tab pos="482400" algn="r"/>
                <a:tab pos="626400" algn="l"/>
              </a:tabLst>
              <a:defRPr/>
            </a:lvl3pPr>
            <a:lvl4pPr marL="360000">
              <a:tabLst>
                <a:tab pos="482400" algn="r"/>
                <a:tab pos="626400" algn="l"/>
              </a:tabLst>
              <a:defRPr/>
            </a:lvl4pPr>
            <a:lvl5pPr>
              <a:defRPr/>
            </a:lvl5pPr>
            <a:lvl6pPr>
              <a:defRPr/>
            </a:lvl6pPr>
            <a:lvl7pPr marL="734400">
              <a:defRPr/>
            </a:lvl7pPr>
            <a:lvl8pPr marL="1094400">
              <a:defRPr/>
            </a:lvl8pPr>
            <a:lvl9pPr>
              <a:defRPr/>
            </a:lvl9pPr>
          </a:lstStyle>
          <a:p>
            <a:pPr lvl="0"/>
            <a:r>
              <a:rPr lang="fr-FR" dirty="0"/>
              <a:t>Cliquez pour saisir le texte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a:p>
            <a:pPr lvl="6"/>
            <a:endParaRPr lang="fr-FR" dirty="0"/>
          </a:p>
        </p:txBody>
      </p:sp>
      <p:pic>
        <p:nvPicPr>
          <p:cNvPr id="20" name="Imag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21" name="Image 2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22" name="Image 2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23"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24" name="Espace réservé du texte 15"/>
          <p:cNvSpPr>
            <a:spLocks noGrp="1"/>
          </p:cNvSpPr>
          <p:nvPr>
            <p:ph type="body" sz="quarter" idx="18" hasCustomPrompt="1"/>
          </p:nvPr>
        </p:nvSpPr>
        <p:spPr>
          <a:xfrm>
            <a:off x="972000" y="565200"/>
            <a:ext cx="6624000" cy="288000"/>
          </a:xfrm>
        </p:spPr>
        <p:txBody>
          <a:bodyPr/>
          <a:lstStyle/>
          <a:p>
            <a:pPr lvl="0"/>
            <a:r>
              <a:rPr lang="fr-FR" dirty="0"/>
              <a:t>Cliquez pour saisir le sous titre de la diapositive</a:t>
            </a:r>
          </a:p>
        </p:txBody>
      </p:sp>
    </p:spTree>
    <p:extLst>
      <p:ext uri="{BB962C8B-B14F-4D97-AF65-F5344CB8AC3E}">
        <p14:creationId xmlns:p14="http://schemas.microsoft.com/office/powerpoint/2010/main" val="790021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au et 2 contenus droite">
    <p:bg>
      <p:bgPr>
        <a:solidFill>
          <a:schemeClr val="bg1"/>
        </a:solidFill>
        <a:effectLst/>
      </p:bgPr>
    </p:bg>
    <p:spTree>
      <p:nvGrpSpPr>
        <p:cNvPr id="1" name=""/>
        <p:cNvGrpSpPr/>
        <p:nvPr/>
      </p:nvGrpSpPr>
      <p:grpSpPr>
        <a:xfrm>
          <a:off x="0" y="0"/>
          <a:ext cx="0" cy="0"/>
          <a:chOff x="0" y="0"/>
          <a:chExt cx="0" cy="0"/>
        </a:xfrm>
      </p:grpSpPr>
      <p:sp>
        <p:nvSpPr>
          <p:cNvPr id="6" name="Espace réservé du pied de page 5"/>
          <p:cNvSpPr>
            <a:spLocks noGrp="1"/>
          </p:cNvSpPr>
          <p:nvPr>
            <p:ph type="ftr" sz="quarter" idx="11"/>
          </p:nvPr>
        </p:nvSpPr>
        <p:spPr/>
        <p:txBody>
          <a:bodyPr/>
          <a:lstStyle/>
          <a:p>
            <a:r>
              <a:rPr lang="fr-FR"/>
              <a:t>Titre de la présentation</a:t>
            </a:r>
          </a:p>
        </p:txBody>
      </p:sp>
      <p:sp>
        <p:nvSpPr>
          <p:cNvPr id="7" name="Espace réservé du numéro de diapositive 6"/>
          <p:cNvSpPr>
            <a:spLocks noGrp="1"/>
          </p:cNvSpPr>
          <p:nvPr>
            <p:ph type="sldNum" sz="quarter" idx="12"/>
          </p:nvPr>
        </p:nvSpPr>
        <p:spPr/>
        <p:txBody>
          <a:bodyPr/>
          <a:lstStyle/>
          <a:p>
            <a:fld id="{3B06EBDD-958C-4AE8-A34D-C4DA2B38600E}" type="slidenum">
              <a:rPr lang="fr-FR" smtClean="0"/>
              <a:t>‹N°›</a:t>
            </a:fld>
            <a:endParaRPr lang="fr-FR"/>
          </a:p>
        </p:txBody>
      </p:sp>
      <p:sp>
        <p:nvSpPr>
          <p:cNvPr id="9" name="Espace réservé du contenu 3"/>
          <p:cNvSpPr>
            <a:spLocks noGrp="1"/>
          </p:cNvSpPr>
          <p:nvPr>
            <p:ph sz="half" idx="16" hasCustomPrompt="1"/>
          </p:nvPr>
        </p:nvSpPr>
        <p:spPr>
          <a:xfrm>
            <a:off x="7614512" y="1911879"/>
            <a:ext cx="1421984" cy="1699200"/>
          </a:xfrm>
          <a:ln w="6350">
            <a:noFill/>
          </a:ln>
        </p:spPr>
        <p:txBody>
          <a:bodyPr vert="horz" lIns="0" tIns="45720" rIns="252000" bIns="45720" rtlCol="0">
            <a:noAutofit/>
          </a:bodyPr>
          <a:lstStyle>
            <a:lvl1pPr marL="0" marR="0" indent="0" algn="l" defTabSz="914400" rtl="0" eaLnBrk="1" fontAlgn="auto" latinLnBrk="0" hangingPunct="1">
              <a:lnSpc>
                <a:spcPct val="100000"/>
              </a:lnSpc>
              <a:spcBef>
                <a:spcPct val="20000"/>
              </a:spcBef>
              <a:spcAft>
                <a:spcPts val="0"/>
              </a:spcAft>
              <a:buClrTx/>
              <a:buSzTx/>
              <a:buFontTx/>
              <a:buNone/>
              <a:tabLst/>
              <a:defRPr lang="fr-FR" sz="1000" smtClean="0"/>
            </a:lvl1pPr>
            <a:lvl2pPr>
              <a:defRPr lang="fr-FR" sz="2400" smtClean="0"/>
            </a:lvl2pPr>
            <a:lvl3pPr>
              <a:defRPr lang="fr-FR" sz="2000" smtClean="0"/>
            </a:lvl3pPr>
            <a:lvl4pPr>
              <a:defRPr lang="fr-FR" sz="1800" smtClean="0"/>
            </a:lvl4pPr>
            <a:lvl5pPr>
              <a:defRPr lang="fr-FR" sz="1800"/>
            </a:lvl5pPr>
            <a:lvl6pPr marL="0">
              <a:defRPr/>
            </a:lvl6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1500" b="0" i="0" u="none" strike="noStrike" kern="1200" cap="none" spc="0" normalizeH="0" baseline="0" noProof="0" dirty="0">
                <a:ln>
                  <a:noFill/>
                </a:ln>
                <a:solidFill>
                  <a:srgbClr val="004A6F"/>
                </a:solidFill>
                <a:effectLst/>
                <a:uLnTx/>
                <a:uFillTx/>
                <a:latin typeface="+mn-lt"/>
                <a:ea typeface="+mn-ea"/>
                <a:cs typeface="+mn-cs"/>
              </a:rPr>
              <a:t>Cliquez pour saisir le texte</a:t>
            </a:r>
          </a:p>
          <a:p>
            <a:pPr lvl="5"/>
            <a:endParaRPr lang="fr-FR" dirty="0"/>
          </a:p>
        </p:txBody>
      </p:sp>
      <p:sp>
        <p:nvSpPr>
          <p:cNvPr id="11" name="Espace réservé du contenu 3"/>
          <p:cNvSpPr>
            <a:spLocks noGrp="1"/>
          </p:cNvSpPr>
          <p:nvPr>
            <p:ph sz="half" idx="18" hasCustomPrompt="1"/>
          </p:nvPr>
        </p:nvSpPr>
        <p:spPr>
          <a:xfrm>
            <a:off x="7614512" y="3612901"/>
            <a:ext cx="1421984" cy="1699200"/>
          </a:xfrm>
          <a:ln w="6350">
            <a:noFill/>
          </a:ln>
        </p:spPr>
        <p:txBody>
          <a:bodyPr vert="horz" lIns="0" tIns="45720" rIns="252000" bIns="45720" rtlCol="0">
            <a:noAutofit/>
          </a:bodyPr>
          <a:lstStyle>
            <a:lvl1pPr marL="0" marR="0" indent="0" algn="l" defTabSz="914400" rtl="0" eaLnBrk="1" fontAlgn="auto" latinLnBrk="0" hangingPunct="1">
              <a:lnSpc>
                <a:spcPct val="100000"/>
              </a:lnSpc>
              <a:spcBef>
                <a:spcPct val="20000"/>
              </a:spcBef>
              <a:spcAft>
                <a:spcPts val="0"/>
              </a:spcAft>
              <a:buClrTx/>
              <a:buSzTx/>
              <a:buFontTx/>
              <a:buNone/>
              <a:tabLst/>
              <a:defRPr lang="fr-FR" sz="1000" smtClean="0"/>
            </a:lvl1pPr>
            <a:lvl2pPr>
              <a:defRPr lang="fr-FR" sz="2400" smtClean="0"/>
            </a:lvl2pPr>
            <a:lvl3pPr>
              <a:defRPr lang="fr-FR" sz="2000" smtClean="0"/>
            </a:lvl3pPr>
            <a:lvl4pPr>
              <a:defRPr lang="fr-FR" sz="1800" smtClean="0"/>
            </a:lvl4pPr>
            <a:lvl5pPr>
              <a:defRPr lang="fr-FR" sz="1800"/>
            </a:lvl5pPr>
            <a:lvl6pPr marL="0">
              <a:defRPr/>
            </a:lvl6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fr-FR" sz="1500" b="0" i="0" u="none" strike="noStrike" kern="1200" cap="none" spc="0" normalizeH="0" baseline="0" noProof="0" dirty="0">
                <a:ln>
                  <a:noFill/>
                </a:ln>
                <a:solidFill>
                  <a:srgbClr val="004A6F"/>
                </a:solidFill>
                <a:effectLst/>
                <a:uLnTx/>
                <a:uFillTx/>
                <a:latin typeface="+mn-lt"/>
                <a:ea typeface="+mn-ea"/>
                <a:cs typeface="+mn-cs"/>
              </a:rPr>
              <a:t>Cliquez pour saisir le texte</a:t>
            </a:r>
          </a:p>
          <a:p>
            <a:pPr lvl="5"/>
            <a:endParaRPr lang="fr-FR" dirty="0"/>
          </a:p>
        </p:txBody>
      </p:sp>
      <p:pic>
        <p:nvPicPr>
          <p:cNvPr id="12" name="Imag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32000"/>
            <a:ext cx="819150" cy="393700"/>
          </a:xfrm>
          <a:prstGeom prst="rect">
            <a:avLst/>
          </a:prstGeom>
        </p:spPr>
      </p:pic>
      <p:pic>
        <p:nvPicPr>
          <p:cNvPr id="15" name="Imag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08000" y="6296400"/>
            <a:ext cx="937262" cy="393193"/>
          </a:xfrm>
          <a:prstGeom prst="rect">
            <a:avLst/>
          </a:prstGeom>
        </p:spPr>
      </p:pic>
      <p:pic>
        <p:nvPicPr>
          <p:cNvPr id="16" name="Image 1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497" y="360000"/>
            <a:ext cx="1007983" cy="340803"/>
          </a:xfrm>
          <a:prstGeom prst="rect">
            <a:avLst/>
          </a:prstGeom>
        </p:spPr>
      </p:pic>
      <p:sp>
        <p:nvSpPr>
          <p:cNvPr id="17" name="Titre 1"/>
          <p:cNvSpPr>
            <a:spLocks noGrp="1"/>
          </p:cNvSpPr>
          <p:nvPr>
            <p:ph type="title" hasCustomPrompt="1"/>
          </p:nvPr>
        </p:nvSpPr>
        <p:spPr>
          <a:xfrm>
            <a:off x="828000" y="342000"/>
            <a:ext cx="6768336" cy="288000"/>
          </a:xfrm>
        </p:spPr>
        <p:txBody>
          <a:bodyPr/>
          <a:lstStyle>
            <a:lvl1pPr>
              <a:defRPr/>
            </a:lvl1pPr>
          </a:lstStyle>
          <a:p>
            <a:r>
              <a:rPr lang="fr-FR" dirty="0"/>
              <a:t>Cliquez pour saisir le Titre de la DIAPOSITIVE</a:t>
            </a:r>
          </a:p>
        </p:txBody>
      </p:sp>
      <p:sp>
        <p:nvSpPr>
          <p:cNvPr id="18" name="Espace réservé du texte 15"/>
          <p:cNvSpPr>
            <a:spLocks noGrp="1"/>
          </p:cNvSpPr>
          <p:nvPr>
            <p:ph type="body" sz="quarter" idx="19" hasCustomPrompt="1"/>
          </p:nvPr>
        </p:nvSpPr>
        <p:spPr>
          <a:xfrm>
            <a:off x="972000" y="565200"/>
            <a:ext cx="6624000" cy="288000"/>
          </a:xfrm>
        </p:spPr>
        <p:txBody>
          <a:bodyPr/>
          <a:lstStyle>
            <a:lvl1pPr>
              <a:defRPr/>
            </a:lvl1pPr>
          </a:lstStyle>
          <a:p>
            <a:pPr lvl="0"/>
            <a:r>
              <a:rPr lang="fr-FR" dirty="0"/>
              <a:t>Cliquez pour saisir le sous titre de la diapositive</a:t>
            </a:r>
          </a:p>
        </p:txBody>
      </p:sp>
      <p:graphicFrame>
        <p:nvGraphicFramePr>
          <p:cNvPr id="13" name="Tableau 12"/>
          <p:cNvGraphicFramePr>
            <a:graphicFrameLocks noGrp="1"/>
          </p:cNvGraphicFramePr>
          <p:nvPr userDrawn="1">
            <p:extLst>
              <p:ext uri="{D42A27DB-BD31-4B8C-83A1-F6EECF244321}">
                <p14:modId xmlns:p14="http://schemas.microsoft.com/office/powerpoint/2010/main" val="856936912"/>
              </p:ext>
            </p:extLst>
          </p:nvPr>
        </p:nvGraphicFramePr>
        <p:xfrm>
          <a:off x="900113" y="1442956"/>
          <a:ext cx="6408000" cy="3738810"/>
        </p:xfrm>
        <a:graphic>
          <a:graphicData uri="http://schemas.openxmlformats.org/drawingml/2006/table">
            <a:tbl>
              <a:tblPr/>
              <a:tblGrid>
                <a:gridCol w="1548000">
                  <a:extLst>
                    <a:ext uri="{9D8B030D-6E8A-4147-A177-3AD203B41FA5}">
                      <a16:colId xmlns:a16="http://schemas.microsoft.com/office/drawing/2014/main" val="20000"/>
                    </a:ext>
                  </a:extLst>
                </a:gridCol>
                <a:gridCol w="972000">
                  <a:extLst>
                    <a:ext uri="{9D8B030D-6E8A-4147-A177-3AD203B41FA5}">
                      <a16:colId xmlns:a16="http://schemas.microsoft.com/office/drawing/2014/main" val="20001"/>
                    </a:ext>
                  </a:extLst>
                </a:gridCol>
                <a:gridCol w="972000">
                  <a:extLst>
                    <a:ext uri="{9D8B030D-6E8A-4147-A177-3AD203B41FA5}">
                      <a16:colId xmlns:a16="http://schemas.microsoft.com/office/drawing/2014/main" val="20002"/>
                    </a:ext>
                  </a:extLst>
                </a:gridCol>
                <a:gridCol w="972000">
                  <a:extLst>
                    <a:ext uri="{9D8B030D-6E8A-4147-A177-3AD203B41FA5}">
                      <a16:colId xmlns:a16="http://schemas.microsoft.com/office/drawing/2014/main" val="20003"/>
                    </a:ext>
                  </a:extLst>
                </a:gridCol>
                <a:gridCol w="972000">
                  <a:extLst>
                    <a:ext uri="{9D8B030D-6E8A-4147-A177-3AD203B41FA5}">
                      <a16:colId xmlns:a16="http://schemas.microsoft.com/office/drawing/2014/main" val="20004"/>
                    </a:ext>
                  </a:extLst>
                </a:gridCol>
                <a:gridCol w="972000">
                  <a:extLst>
                    <a:ext uri="{9D8B030D-6E8A-4147-A177-3AD203B41FA5}">
                      <a16:colId xmlns:a16="http://schemas.microsoft.com/office/drawing/2014/main" val="20005"/>
                    </a:ext>
                  </a:extLst>
                </a:gridCol>
              </a:tblGrid>
              <a:tr h="271005">
                <a:tc>
                  <a:txBody>
                    <a:bodyPr/>
                    <a:lstStyle/>
                    <a:p>
                      <a:pPr algn="ctr" fontAlgn="ctr"/>
                      <a:endParaRPr lang="fr-FR" sz="1100" b="1" i="0" u="none" strike="noStrike" dirty="0">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pPr algn="ctr" fontAlgn="ctr"/>
                      <a:endParaRPr lang="fr-FR" sz="800" b="1" i="0" u="none" strike="noStrike">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gridSpan="2">
                  <a:txBody>
                    <a:bodyPr/>
                    <a:lstStyle/>
                    <a:p>
                      <a:pPr algn="ctr" fontAlgn="ctr"/>
                      <a:endParaRPr lang="fr-FR" sz="800" b="1" i="0" u="none" strike="noStrike">
                        <a:solidFill>
                          <a:srgbClr val="FFFFFF"/>
                        </a:solidFill>
                        <a:effectLst/>
                        <a:latin typeface="+mn-lt"/>
                      </a:endParaRPr>
                    </a:p>
                  </a:txBody>
                  <a:tcPr marL="9324"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a:txBody>
                    <a:bodyPr/>
                    <a:lstStyle/>
                    <a:p>
                      <a:endParaRPr lang="fr-FR" sz="1100"/>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71005">
                <a:tc>
                  <a:txBody>
                    <a:bodyPr/>
                    <a:lstStyle/>
                    <a:p>
                      <a:pPr algn="ctr" fontAlgn="ctr"/>
                      <a:endParaRPr lang="fr-FR" sz="1100" b="1" i="0" u="none" strike="noStrike" dirty="0">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gridSpan="2">
                  <a:txBody>
                    <a:bodyPr/>
                    <a:lstStyle/>
                    <a:p>
                      <a:pPr algn="ctr" fontAlgn="ctr"/>
                      <a:endParaRPr lang="fr-FR" sz="800" b="1" i="0" u="none" strike="noStrike">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gridSpan="2">
                  <a:txBody>
                    <a:bodyPr/>
                    <a:lstStyle/>
                    <a:p>
                      <a:pPr algn="ctr" fontAlgn="ctr"/>
                      <a:endParaRPr lang="fr-FR" sz="800" b="1" i="0" u="none" strike="noStrike">
                        <a:solidFill>
                          <a:srgbClr val="FFFFFF"/>
                        </a:solidFill>
                        <a:effectLst/>
                        <a:latin typeface="+mn-lt"/>
                      </a:endParaRPr>
                    </a:p>
                  </a:txBody>
                  <a:tcPr marL="9324"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rgbClr val="004A6F"/>
                    </a:solidFill>
                  </a:tcPr>
                </a:tc>
                <a:tc hMerge="1">
                  <a:txBody>
                    <a:bodyPr/>
                    <a:lstStyle/>
                    <a:p>
                      <a:endParaRPr lang="fr-FR"/>
                    </a:p>
                  </a:txBody>
                  <a:tcPr/>
                </a:tc>
                <a:tc>
                  <a:txBody>
                    <a:bodyPr/>
                    <a:lstStyle/>
                    <a:p>
                      <a:endParaRPr lang="fr-FR" sz="1100"/>
                    </a:p>
                  </a:txBody>
                  <a:tcPr marL="9324" marR="9324" marT="48000" marB="48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66400">
                <a:tc>
                  <a:txBody>
                    <a:bodyPr/>
                    <a:lstStyle/>
                    <a:p>
                      <a:pPr algn="ctr" fontAlgn="ctr"/>
                      <a:endParaRPr lang="fr-FR" sz="600" b="1" i="0" u="none" strike="noStrike" dirty="0">
                        <a:solidFill>
                          <a:srgbClr val="FFFFFF"/>
                        </a:solidFill>
                        <a:effectLst/>
                        <a:latin typeface="Arial"/>
                      </a:endParaRPr>
                    </a:p>
                  </a:txBody>
                  <a:tcPr marL="9324" marR="9324" marT="48000" marB="48000" anchor="ctr">
                    <a:lnL w="12700" cap="flat" cmpd="sng" algn="ctr">
                      <a:noFill/>
                      <a:prstDash val="solid"/>
                      <a:round/>
                      <a:headEnd type="none" w="med" len="med"/>
                      <a:tailEnd type="none" w="med" len="med"/>
                    </a:lnL>
                    <a:lnR w="3175" cap="flat" cmpd="sng" algn="ctr">
                      <a:solidFill>
                        <a:schemeClr val="accent3">
                          <a:lumMod val="40000"/>
                          <a:lumOff val="60000"/>
                        </a:schemeClr>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accent4"/>
                      </a:solidFill>
                      <a:prstDash val="solid"/>
                      <a:round/>
                      <a:headEnd type="none" w="med" len="med"/>
                      <a:tailEnd type="none" w="med" len="med"/>
                    </a:lnB>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3">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02"/>
                  </a:ext>
                </a:extLst>
              </a:tr>
              <a:tr h="266400">
                <a:tc>
                  <a:txBody>
                    <a:bodyPr/>
                    <a:lstStyle/>
                    <a:p>
                      <a:pPr algn="l" fontAlgn="ctr"/>
                      <a:endParaRPr lang="fr-FR" sz="600" b="0" i="0" u="none" strike="noStrike" dirty="0">
                        <a:solidFill>
                          <a:srgbClr val="FFFFFF"/>
                        </a:solidFill>
                        <a:effectLst/>
                        <a:latin typeface="Arial"/>
                      </a:endParaRPr>
                    </a:p>
                  </a:txBody>
                  <a:tcPr marL="72000" marR="9324" marT="48000" marB="48000" anchor="ctr">
                    <a:lnL w="3175" cap="flat" cmpd="sng" algn="ctr">
                      <a:solidFill>
                        <a:schemeClr val="accent4"/>
                      </a:solidFill>
                      <a:prstDash val="solid"/>
                      <a:round/>
                      <a:headEnd type="none" w="med" len="med"/>
                      <a:tailEnd type="none" w="med" len="med"/>
                    </a:lnL>
                    <a:lnR w="3175" cap="flat" cmpd="sng" algn="ctr">
                      <a:solidFill>
                        <a:schemeClr val="accent4"/>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accent4"/>
                      </a:solidFill>
                      <a:prstDash val="solid"/>
                      <a:round/>
                      <a:headEnd type="none" w="med" len="med"/>
                      <a:tailEnd type="none" w="med" len="med"/>
                    </a:lnB>
                    <a:solidFill>
                      <a:schemeClr val="accent4"/>
                    </a:solidFill>
                  </a:tcPr>
                </a:tc>
                <a:tc>
                  <a:txBody>
                    <a:bodyPr/>
                    <a:lstStyle/>
                    <a:p>
                      <a:pPr algn="l" fontAlgn="ctr"/>
                      <a:endParaRPr lang="fr-FR" sz="600" b="0" i="0" u="none" strike="noStrike" dirty="0">
                        <a:solidFill>
                          <a:schemeClr val="tx1"/>
                        </a:solidFill>
                        <a:effectLst/>
                        <a:latin typeface="Arial"/>
                      </a:endParaRPr>
                    </a:p>
                  </a:txBody>
                  <a:tcPr marL="36000" marR="9324" marT="48000" marB="48000" anchor="ctr">
                    <a:lnL w="3175" cap="flat" cmpd="sng" algn="ctr">
                      <a:solidFill>
                        <a:schemeClr val="accent4"/>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66400">
                <a:tc>
                  <a:txBody>
                    <a:bodyPr/>
                    <a:lstStyle/>
                    <a:p>
                      <a:pPr algn="l" fontAlgn="ctr"/>
                      <a:endParaRPr lang="fr-FR" sz="600" b="0" i="0" u="none" strike="noStrike" dirty="0">
                        <a:solidFill>
                          <a:schemeClr val="bg2"/>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66400">
                <a:tc>
                  <a:txBody>
                    <a:bodyPr/>
                    <a:lstStyle/>
                    <a:p>
                      <a:pPr algn="l" fontAlgn="ctr"/>
                      <a:endParaRPr lang="fr-FR" sz="600" b="1" i="0" u="none" strike="noStrike" dirty="0">
                        <a:solidFill>
                          <a:srgbClr val="FFFFFF"/>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66400">
                <a:tc>
                  <a:txBody>
                    <a:bodyPr/>
                    <a:lstStyle/>
                    <a:p>
                      <a:pPr algn="l" fontAlgn="ctr"/>
                      <a:endParaRPr lang="fr-FR" sz="600" b="0" i="0" u="none" strike="noStrike" dirty="0">
                        <a:solidFill>
                          <a:srgbClr val="000000"/>
                        </a:solidFill>
                        <a:effectLst/>
                        <a:latin typeface="Arial"/>
                      </a:endParaRPr>
                    </a:p>
                  </a:txBody>
                  <a:tcPr marL="72000" marR="9324" marT="48000" marB="48000" anchor="ctr">
                    <a:lnL w="12700" cap="flat" cmpd="sng" algn="ctr">
                      <a:noFill/>
                      <a:prstDash val="solid"/>
                      <a:round/>
                      <a:headEnd type="none" w="med" len="med"/>
                      <a:tailEnd type="none" w="med" len="med"/>
                    </a:lnL>
                    <a:lnR w="3175" cap="flat" cmpd="sng" algn="ctr">
                      <a:solidFill>
                        <a:schemeClr val="accent3">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4"/>
                      </a:solidFill>
                      <a:prstDash val="solid"/>
                      <a:round/>
                      <a:headEnd type="none" w="med" len="med"/>
                      <a:tailEnd type="none" w="med" len="med"/>
                    </a:lnB>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3">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06"/>
                  </a:ext>
                </a:extLst>
              </a:tr>
              <a:tr h="266400">
                <a:tc>
                  <a:txBody>
                    <a:bodyPr/>
                    <a:lstStyle/>
                    <a:p>
                      <a:pPr marL="0" algn="l" defTabSz="914400" rtl="0" eaLnBrk="1" fontAlgn="ctr" latinLnBrk="0" hangingPunct="1"/>
                      <a:endParaRPr lang="fr-FR" sz="600" b="0" i="0" u="none" strike="noStrike" kern="1200" dirty="0">
                        <a:solidFill>
                          <a:srgbClr val="FFFFFF"/>
                        </a:solidFill>
                        <a:effectLst/>
                        <a:latin typeface="Arial"/>
                        <a:ea typeface="+mn-ea"/>
                        <a:cs typeface="+mn-cs"/>
                      </a:endParaRPr>
                    </a:p>
                  </a:txBody>
                  <a:tcPr marL="72000" marR="9324" marT="48000" marB="48000" anchor="ctr">
                    <a:lnL w="3175" cap="flat" cmpd="sng" algn="ctr">
                      <a:solidFill>
                        <a:schemeClr val="accent4"/>
                      </a:solidFill>
                      <a:prstDash val="solid"/>
                      <a:round/>
                      <a:headEnd type="none" w="med" len="med"/>
                      <a:tailEnd type="none" w="med" len="med"/>
                    </a:lnL>
                    <a:lnR w="3175" cap="flat" cmpd="sng" algn="ctr">
                      <a:solidFill>
                        <a:schemeClr val="accent4"/>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accent4"/>
                      </a:solidFill>
                      <a:prstDash val="solid"/>
                      <a:round/>
                      <a:headEnd type="none" w="med" len="med"/>
                      <a:tailEnd type="none" w="med" len="med"/>
                    </a:lnB>
                    <a:solidFill>
                      <a:schemeClr val="accent4"/>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accent4"/>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007"/>
                  </a:ext>
                </a:extLst>
              </a:tr>
              <a:tr h="266400">
                <a:tc>
                  <a:txBody>
                    <a:bodyPr/>
                    <a:lstStyle/>
                    <a:p>
                      <a:pPr algn="l" fontAlgn="ctr"/>
                      <a:endParaRPr lang="fr-FR" sz="600" b="0" i="0" u="none" strike="noStrike" dirty="0">
                        <a:solidFill>
                          <a:schemeClr val="bg2"/>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66400">
                <a:tc>
                  <a:txBody>
                    <a:bodyPr/>
                    <a:lstStyle/>
                    <a:p>
                      <a:pPr algn="l" fontAlgn="ctr"/>
                      <a:endParaRPr lang="fr-FR" sz="600" b="1" i="0" u="none" strike="noStrike" dirty="0">
                        <a:solidFill>
                          <a:srgbClr val="FFFFFF"/>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6"/>
                      </a:solidFill>
                      <a:prstDash val="solid"/>
                      <a:round/>
                      <a:headEnd type="none" w="med" len="med"/>
                      <a:tailEnd type="none" w="med" len="med"/>
                    </a:lnB>
                  </a:tcPr>
                </a:tc>
                <a:extLst>
                  <a:ext uri="{0D108BD9-81ED-4DB2-BD59-A6C34878D82A}">
                    <a16:rowId xmlns:a16="http://schemas.microsoft.com/office/drawing/2014/main" val="10009"/>
                  </a:ext>
                </a:extLst>
              </a:tr>
              <a:tr h="266400">
                <a:tc>
                  <a:txBody>
                    <a:bodyPr/>
                    <a:lstStyle/>
                    <a:p>
                      <a:pPr algn="l" fontAlgn="ctr"/>
                      <a:endParaRPr lang="fr-FR" sz="600" b="0" i="0" u="none" strike="noStrike" dirty="0">
                        <a:solidFill>
                          <a:srgbClr val="000000"/>
                        </a:solidFill>
                        <a:effectLst/>
                        <a:latin typeface="Arial"/>
                      </a:endParaRPr>
                    </a:p>
                  </a:txBody>
                  <a:tcPr marL="72000" marR="9324" marT="48000" marB="48000" anchor="ctr">
                    <a:lnL w="3175" cap="flat" cmpd="sng" algn="ctr">
                      <a:noFill/>
                      <a:prstDash val="solid"/>
                      <a:round/>
                      <a:headEnd type="none" w="med" len="med"/>
                      <a:tailEnd type="none" w="med" len="med"/>
                    </a:lnL>
                    <a:lnR w="3175" cap="flat" cmpd="sng" algn="ctr">
                      <a:solidFill>
                        <a:schemeClr val="accent3">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accent4"/>
                      </a:solidFill>
                      <a:prstDash val="solid"/>
                      <a:round/>
                      <a:headEnd type="none" w="med" len="med"/>
                      <a:tailEnd type="none" w="med" len="med"/>
                    </a:lnB>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3">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accent3">
                        <a:lumMod val="40000"/>
                        <a:lumOff val="60000"/>
                      </a:schemeClr>
                    </a:solidFill>
                  </a:tcPr>
                </a:tc>
                <a:tc>
                  <a:txBody>
                    <a:bodyPr/>
                    <a:lstStyle/>
                    <a:p>
                      <a:pPr algn="ctr" fontAlgn="ctr"/>
                      <a:endParaRPr lang="fr-FR" sz="600" b="1" i="1" u="none" strike="noStrike">
                        <a:solidFill>
                          <a:srgbClr val="FFFFFF"/>
                        </a:solidFill>
                        <a:effectLst/>
                        <a:latin typeface="+mn-lt"/>
                      </a:endParaRPr>
                    </a:p>
                  </a:txBody>
                  <a:tcPr marL="36000" marR="9324" marT="48000" marB="48000" anchor="ctr">
                    <a:lnL w="3175" cap="flat" cmpd="sng" algn="ctr">
                      <a:solidFill>
                        <a:schemeClr val="accent6"/>
                      </a:solidFill>
                      <a:prstDash val="solid"/>
                      <a:round/>
                      <a:headEnd type="none" w="med" len="med"/>
                      <a:tailEnd type="none" w="med" len="med"/>
                    </a:lnL>
                    <a:lnR w="3175" cap="flat" cmpd="sng" algn="ctr">
                      <a:solidFill>
                        <a:schemeClr val="accent6"/>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10010"/>
                  </a:ext>
                </a:extLst>
              </a:tr>
              <a:tr h="266400">
                <a:tc>
                  <a:txBody>
                    <a:bodyPr/>
                    <a:lstStyle/>
                    <a:p>
                      <a:pPr marL="0" algn="l" defTabSz="914400" rtl="0" eaLnBrk="1" fontAlgn="ctr" latinLnBrk="0" hangingPunct="1"/>
                      <a:endParaRPr lang="fr-FR" sz="600" b="0" i="0" u="none" strike="noStrike" kern="1200" dirty="0">
                        <a:solidFill>
                          <a:srgbClr val="FFFFFF"/>
                        </a:solidFill>
                        <a:effectLst/>
                        <a:latin typeface="Arial"/>
                        <a:ea typeface="+mn-ea"/>
                        <a:cs typeface="+mn-cs"/>
                      </a:endParaRPr>
                    </a:p>
                  </a:txBody>
                  <a:tcPr marL="72000" marR="9324" marT="48000" marB="48000" anchor="ctr">
                    <a:lnL w="3175" cap="flat" cmpd="sng" algn="ctr">
                      <a:solidFill>
                        <a:schemeClr val="accent4"/>
                      </a:solidFill>
                      <a:prstDash val="solid"/>
                      <a:round/>
                      <a:headEnd type="none" w="med" len="med"/>
                      <a:tailEnd type="none" w="med" len="med"/>
                    </a:lnL>
                    <a:lnR w="3175" cap="flat" cmpd="sng" algn="ctr">
                      <a:solidFill>
                        <a:schemeClr val="accent4"/>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accent4"/>
                      </a:solidFill>
                      <a:prstDash val="solid"/>
                      <a:round/>
                      <a:headEnd type="none" w="med" len="med"/>
                      <a:tailEnd type="none" w="med" len="med"/>
                    </a:lnB>
                    <a:solidFill>
                      <a:schemeClr val="accent4"/>
                    </a:solidFill>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accent4"/>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mn-lt"/>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fr-FR" sz="600" b="0" i="0" u="none" strike="noStrike" dirty="0">
                        <a:solidFill>
                          <a:schemeClr val="tx1"/>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6"/>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011"/>
                  </a:ext>
                </a:extLst>
              </a:tr>
              <a:tr h="266400">
                <a:tc>
                  <a:txBody>
                    <a:bodyPr/>
                    <a:lstStyle/>
                    <a:p>
                      <a:pPr algn="l" fontAlgn="ctr"/>
                      <a:endParaRPr lang="fr-FR" sz="600" b="0" i="0" u="none" strike="noStrike" dirty="0">
                        <a:solidFill>
                          <a:schemeClr val="bg2"/>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accent4"/>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a:solidFill>
                          <a:srgbClr val="000000"/>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fr-FR" sz="600" b="0" i="0" u="none" strike="noStrike" dirty="0">
                        <a:solidFill>
                          <a:srgbClr val="000000"/>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012"/>
                  </a:ext>
                </a:extLst>
              </a:tr>
              <a:tr h="266400">
                <a:tc>
                  <a:txBody>
                    <a:bodyPr/>
                    <a:lstStyle/>
                    <a:p>
                      <a:pPr algn="l" fontAlgn="ctr"/>
                      <a:endParaRPr lang="fr-FR" sz="600" b="1" i="0" u="none" strike="noStrike" dirty="0">
                        <a:solidFill>
                          <a:srgbClr val="FFFFFF"/>
                        </a:solidFill>
                        <a:effectLst/>
                        <a:latin typeface="Arial"/>
                      </a:endParaRPr>
                    </a:p>
                  </a:txBody>
                  <a:tcPr marL="72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dash"/>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12700" cap="flat" cmpd="sng" algn="ctr">
                      <a:solidFill>
                        <a:schemeClr val="bg2">
                          <a:lumMod val="40000"/>
                          <a:lumOff val="60000"/>
                        </a:schemeClr>
                      </a:solidFill>
                      <a:prstDash val="dash"/>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tc>
                  <a:txBody>
                    <a:bodyPr/>
                    <a:lstStyle/>
                    <a:p>
                      <a:pPr algn="ctr" fontAlgn="ctr"/>
                      <a:endParaRPr lang="fr-FR" sz="600" b="1" i="0" u="none" strike="noStrike" dirty="0">
                        <a:solidFill>
                          <a:srgbClr val="FFFFFF"/>
                        </a:solidFill>
                        <a:effectLst/>
                        <a:latin typeface="Arial"/>
                      </a:endParaRPr>
                    </a:p>
                  </a:txBody>
                  <a:tcPr marL="36000" marR="9324" marT="48000" marB="48000" anchor="ctr">
                    <a:lnL w="3175" cap="flat" cmpd="sng" algn="ctr">
                      <a:solidFill>
                        <a:schemeClr val="bg2">
                          <a:lumMod val="40000"/>
                          <a:lumOff val="60000"/>
                        </a:schemeClr>
                      </a:solidFill>
                      <a:prstDash val="solid"/>
                      <a:round/>
                      <a:headEnd type="none" w="med" len="med"/>
                      <a:tailEnd type="none" w="med" len="med"/>
                    </a:lnL>
                    <a:lnR w="3175" cap="flat" cmpd="sng" algn="ctr">
                      <a:solidFill>
                        <a:schemeClr val="bg2">
                          <a:lumMod val="40000"/>
                          <a:lumOff val="60000"/>
                        </a:schemeClr>
                      </a:solidFill>
                      <a:prstDash val="solid"/>
                      <a:round/>
                      <a:headEnd type="none" w="med" len="med"/>
                      <a:tailEnd type="none" w="med" len="med"/>
                    </a:lnR>
                    <a:lnT w="3175" cap="flat" cmpd="sng" algn="ctr">
                      <a:solidFill>
                        <a:schemeClr val="bg2">
                          <a:lumMod val="40000"/>
                          <a:lumOff val="60000"/>
                        </a:schemeClr>
                      </a:solidFill>
                      <a:prstDash val="solid"/>
                      <a:round/>
                      <a:headEnd type="none" w="med" len="med"/>
                      <a:tailEnd type="none" w="med" len="med"/>
                    </a:lnT>
                    <a:lnB w="3175" cap="flat" cmpd="sng" algn="ctr">
                      <a:solidFill>
                        <a:schemeClr val="bg2">
                          <a:lumMod val="40000"/>
                          <a:lumOff val="6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375244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7.xml"/><Relationship Id="rId1"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200"/>
            <a:ext cx="8244000" cy="384000"/>
          </a:xfrm>
          <a:prstGeom prst="rect">
            <a:avLst/>
          </a:prstGeom>
        </p:spPr>
        <p:txBody>
          <a:bodyPr vert="horz" lIns="91440" tIns="45720" rIns="91440" bIns="45720" rtlCol="0" anchor="ctr">
            <a:normAutofit/>
          </a:bodyPr>
          <a:lstStyle/>
          <a:p>
            <a:r>
              <a:rPr lang="fr-FR" dirty="0"/>
              <a:t>Titre</a:t>
            </a:r>
          </a:p>
        </p:txBody>
      </p:sp>
      <p:sp>
        <p:nvSpPr>
          <p:cNvPr id="3" name="Espace réservé du texte 2"/>
          <p:cNvSpPr>
            <a:spLocks noGrp="1"/>
          </p:cNvSpPr>
          <p:nvPr>
            <p:ph type="body" idx="1"/>
          </p:nvPr>
        </p:nvSpPr>
        <p:spPr>
          <a:xfrm>
            <a:off x="432000" y="1600201"/>
            <a:ext cx="82440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p:txBody>
      </p:sp>
      <p:sp>
        <p:nvSpPr>
          <p:cNvPr id="5" name="Espace réservé du pied de page 4"/>
          <p:cNvSpPr>
            <a:spLocks noGrp="1"/>
          </p:cNvSpPr>
          <p:nvPr>
            <p:ph type="ftr" sz="quarter" idx="3"/>
          </p:nvPr>
        </p:nvSpPr>
        <p:spPr>
          <a:xfrm>
            <a:off x="648000" y="6312000"/>
            <a:ext cx="2895600" cy="365125"/>
          </a:xfrm>
          <a:prstGeom prst="rect">
            <a:avLst/>
          </a:prstGeom>
        </p:spPr>
        <p:txBody>
          <a:bodyPr vert="horz" lIns="91440" tIns="45720" rIns="91440" bIns="45720" rtlCol="0" anchor="ctr"/>
          <a:lstStyle>
            <a:lvl1pPr algn="l">
              <a:defRPr sz="900" b="1">
                <a:solidFill>
                  <a:schemeClr val="bg2"/>
                </a:solidFill>
              </a:defRPr>
            </a:lvl1pPr>
          </a:lstStyle>
          <a:p>
            <a:r>
              <a:rPr lang="fr-FR"/>
              <a:t>Titre de la présentation</a:t>
            </a:r>
          </a:p>
        </p:txBody>
      </p:sp>
      <p:sp>
        <p:nvSpPr>
          <p:cNvPr id="6" name="Espace réservé du numéro de diapositive 5"/>
          <p:cNvSpPr>
            <a:spLocks noGrp="1"/>
          </p:cNvSpPr>
          <p:nvPr>
            <p:ph type="sldNum" sz="quarter" idx="4"/>
          </p:nvPr>
        </p:nvSpPr>
        <p:spPr>
          <a:xfrm>
            <a:off x="35496" y="6309320"/>
            <a:ext cx="549424" cy="365125"/>
          </a:xfrm>
          <a:prstGeom prst="rect">
            <a:avLst/>
          </a:prstGeom>
        </p:spPr>
        <p:txBody>
          <a:bodyPr vert="horz" lIns="91440" tIns="45720" rIns="91440" bIns="45720" rtlCol="0" anchor="ctr"/>
          <a:lstStyle>
            <a:lvl1pPr algn="r">
              <a:defRPr sz="900" b="1">
                <a:solidFill>
                  <a:schemeClr val="bg2"/>
                </a:solidFill>
              </a:defRPr>
            </a:lvl1pPr>
          </a:lstStyle>
          <a:p>
            <a:fld id="{3B06EBDD-958C-4AE8-A34D-C4DA2B38600E}" type="slidenum">
              <a:rPr lang="fr-FR" smtClean="0"/>
              <a:pPr/>
              <a:t>‹N°›</a:t>
            </a:fld>
            <a:endParaRPr lang="fr-FR"/>
          </a:p>
        </p:txBody>
      </p:sp>
    </p:spTree>
    <p:extLst>
      <p:ext uri="{BB962C8B-B14F-4D97-AF65-F5344CB8AC3E}">
        <p14:creationId xmlns:p14="http://schemas.microsoft.com/office/powerpoint/2010/main" val="38653717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65" r:id="rId16"/>
    <p:sldLayoutId id="2147483662" r:id="rId17"/>
    <p:sldLayoutId id="2147483652" r:id="rId18"/>
    <p:sldLayoutId id="2147483663" r:id="rId19"/>
    <p:sldLayoutId id="2147483664" r:id="rId20"/>
    <p:sldLayoutId id="2147483666" r:id="rId21"/>
    <p:sldLayoutId id="2147483667" r:id="rId22"/>
    <p:sldLayoutId id="2147483668" r:id="rId23"/>
    <p:sldLayoutId id="2147483670" r:id="rId24"/>
    <p:sldLayoutId id="2147483654" r:id="rId25"/>
  </p:sldLayoutIdLst>
  <p:hf hdr="0" dt="0"/>
  <p:txStyles>
    <p:titleStyle>
      <a:lvl1pPr algn="l" defTabSz="914400" rtl="0" eaLnBrk="1" latinLnBrk="0" hangingPunct="1">
        <a:spcBef>
          <a:spcPct val="0"/>
        </a:spcBef>
        <a:buNone/>
        <a:defRPr sz="1800" b="1" kern="1200" cap="all" baseline="0">
          <a:solidFill>
            <a:schemeClr val="bg2"/>
          </a:solidFill>
          <a:latin typeface="+mj-lt"/>
          <a:ea typeface="+mj-ea"/>
          <a:cs typeface="+mj-cs"/>
        </a:defRPr>
      </a:lvl1pPr>
    </p:titleStyle>
    <p:body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200"/>
            <a:ext cx="8244000" cy="384000"/>
          </a:xfrm>
          <a:prstGeom prst="rect">
            <a:avLst/>
          </a:prstGeom>
        </p:spPr>
        <p:txBody>
          <a:bodyPr vert="horz" lIns="91440" tIns="45720" rIns="91440" bIns="45720" rtlCol="0" anchor="ctr">
            <a:normAutofit/>
          </a:bodyPr>
          <a:lstStyle/>
          <a:p>
            <a:r>
              <a:rPr lang="fr-FR" dirty="0"/>
              <a:t>Titre</a:t>
            </a:r>
          </a:p>
        </p:txBody>
      </p:sp>
      <p:sp>
        <p:nvSpPr>
          <p:cNvPr id="3" name="Espace réservé du texte 2"/>
          <p:cNvSpPr>
            <a:spLocks noGrp="1"/>
          </p:cNvSpPr>
          <p:nvPr>
            <p:ph type="body" idx="1"/>
          </p:nvPr>
        </p:nvSpPr>
        <p:spPr>
          <a:xfrm>
            <a:off x="432000" y="1600201"/>
            <a:ext cx="82440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dirty="0"/>
              <a:t>Sixième niveau</a:t>
            </a:r>
          </a:p>
          <a:p>
            <a:pPr lvl="6"/>
            <a:r>
              <a:rPr lang="fr-FR" dirty="0"/>
              <a:t>Septième niveau</a:t>
            </a:r>
          </a:p>
          <a:p>
            <a:pPr lvl="7"/>
            <a:r>
              <a:rPr lang="fr-FR" dirty="0"/>
              <a:t>Huitième niveau</a:t>
            </a:r>
          </a:p>
          <a:p>
            <a:pPr lvl="8"/>
            <a:r>
              <a:rPr lang="fr-FR" dirty="0"/>
              <a:t>Neuvième niveau</a:t>
            </a:r>
          </a:p>
        </p:txBody>
      </p:sp>
      <p:sp>
        <p:nvSpPr>
          <p:cNvPr id="5" name="Espace réservé du pied de page 4"/>
          <p:cNvSpPr>
            <a:spLocks noGrp="1"/>
          </p:cNvSpPr>
          <p:nvPr>
            <p:ph type="ftr" sz="quarter" idx="3"/>
          </p:nvPr>
        </p:nvSpPr>
        <p:spPr>
          <a:xfrm>
            <a:off x="648000" y="6312000"/>
            <a:ext cx="2895600" cy="365125"/>
          </a:xfrm>
          <a:prstGeom prst="rect">
            <a:avLst/>
          </a:prstGeom>
        </p:spPr>
        <p:txBody>
          <a:bodyPr vert="horz" lIns="91440" tIns="45720" rIns="91440" bIns="45720" rtlCol="0" anchor="ctr"/>
          <a:lstStyle>
            <a:lvl1pPr algn="l">
              <a:defRPr sz="900" b="1">
                <a:solidFill>
                  <a:schemeClr val="bg2"/>
                </a:solidFill>
              </a:defRPr>
            </a:lvl1pPr>
          </a:lstStyle>
          <a:p>
            <a:r>
              <a:rPr lang="fr-FR"/>
              <a:t>Titre de la présentation</a:t>
            </a:r>
          </a:p>
        </p:txBody>
      </p:sp>
      <p:sp>
        <p:nvSpPr>
          <p:cNvPr id="6" name="Espace réservé du numéro de diapositive 5"/>
          <p:cNvSpPr>
            <a:spLocks noGrp="1"/>
          </p:cNvSpPr>
          <p:nvPr>
            <p:ph type="sldNum" sz="quarter" idx="4"/>
          </p:nvPr>
        </p:nvSpPr>
        <p:spPr>
          <a:xfrm>
            <a:off x="35496" y="6309320"/>
            <a:ext cx="549424" cy="365125"/>
          </a:xfrm>
          <a:prstGeom prst="rect">
            <a:avLst/>
          </a:prstGeom>
        </p:spPr>
        <p:txBody>
          <a:bodyPr vert="horz" lIns="91440" tIns="45720" rIns="91440" bIns="45720" rtlCol="0" anchor="ctr"/>
          <a:lstStyle>
            <a:lvl1pPr algn="r">
              <a:defRPr sz="900" b="1">
                <a:solidFill>
                  <a:schemeClr val="bg2"/>
                </a:solidFill>
              </a:defRPr>
            </a:lvl1pPr>
          </a:lstStyle>
          <a:p>
            <a:fld id="{3B06EBDD-958C-4AE8-A34D-C4DA2B38600E}" type="slidenum">
              <a:rPr lang="fr-FR" smtClean="0"/>
              <a:pPr/>
              <a:t>‹N°›</a:t>
            </a:fld>
            <a:endParaRPr lang="fr-FR"/>
          </a:p>
        </p:txBody>
      </p:sp>
    </p:spTree>
    <p:extLst>
      <p:ext uri="{BB962C8B-B14F-4D97-AF65-F5344CB8AC3E}">
        <p14:creationId xmlns:p14="http://schemas.microsoft.com/office/powerpoint/2010/main" val="950655837"/>
      </p:ext>
    </p:extLst>
  </p:cSld>
  <p:clrMap bg1="lt1" tx1="dk1" bg2="lt2" tx2="dk2" accent1="accent1" accent2="accent2" accent3="accent3" accent4="accent4" accent5="accent5" accent6="accent6" hlink="hlink" folHlink="folHlink"/>
  <p:sldLayoutIdLst>
    <p:sldLayoutId id="2147483689" r:id="rId1"/>
    <p:sldLayoutId id="2147483690" r:id="rId2"/>
  </p:sldLayoutIdLst>
  <p:hf hdr="0" dt="0"/>
  <p:txStyles>
    <p:titleStyle>
      <a:lvl1pPr algn="l" defTabSz="914400" rtl="0" eaLnBrk="1" latinLnBrk="0" hangingPunct="1">
        <a:spcBef>
          <a:spcPct val="0"/>
        </a:spcBef>
        <a:buNone/>
        <a:defRPr sz="1800" b="1" kern="1200" cap="all" baseline="0">
          <a:solidFill>
            <a:schemeClr val="bg2"/>
          </a:solidFill>
          <a:latin typeface="+mj-lt"/>
          <a:ea typeface="+mj-ea"/>
          <a:cs typeface="+mj-cs"/>
        </a:defRPr>
      </a:lvl1pPr>
    </p:titleStyle>
    <p:body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7.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59953" y="2052436"/>
            <a:ext cx="7024094" cy="2522294"/>
          </a:xfrm>
        </p:spPr>
        <p:txBody>
          <a:bodyPr/>
          <a:lstStyle/>
          <a:p>
            <a:pPr algn="ctr">
              <a:lnSpc>
                <a:spcPct val="150000"/>
              </a:lnSpc>
            </a:pPr>
            <a:r>
              <a:rPr lang="fr-FR" sz="2400" dirty="0">
                <a:latin typeface="Marianne" panose="02000000000000000000" pitchFamily="2" charset="0"/>
              </a:rPr>
              <a:t>MECANISME DE COMPENSATION A L'Indemnité TEMPORAIRE DE RETRAITE (ITR)</a:t>
            </a:r>
            <a:br>
              <a:rPr lang="fr-FR" dirty="0"/>
            </a:br>
            <a:r>
              <a:rPr lang="fr-FR" dirty="0"/>
              <a:t>*********</a:t>
            </a:r>
            <a:br>
              <a:rPr lang="fr-FR" dirty="0"/>
            </a:br>
            <a:r>
              <a:rPr lang="fr-FR" sz="1400" dirty="0">
                <a:solidFill>
                  <a:schemeClr val="accent3"/>
                </a:solidFill>
              </a:rPr>
              <a:t>SEPTEMBRE 2023</a:t>
            </a:r>
            <a:endParaRPr lang="fr-FR" dirty="0">
              <a:solidFill>
                <a:schemeClr val="accent3"/>
              </a:solidFill>
            </a:endParaRPr>
          </a:p>
        </p:txBody>
      </p:sp>
    </p:spTree>
    <p:extLst>
      <p:ext uri="{BB962C8B-B14F-4D97-AF65-F5344CB8AC3E}">
        <p14:creationId xmlns:p14="http://schemas.microsoft.com/office/powerpoint/2010/main" val="1996052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54FDD57B-A16C-4094-A7EF-A95177B0FA78}"/>
              </a:ext>
            </a:extLst>
          </p:cNvPr>
          <p:cNvSpPr>
            <a:spLocks noGrp="1"/>
          </p:cNvSpPr>
          <p:nvPr>
            <p:ph type="sldNum" sz="quarter" idx="12"/>
          </p:nvPr>
        </p:nvSpPr>
        <p:spPr/>
        <p:txBody>
          <a:bodyPr/>
          <a:lstStyle/>
          <a:p>
            <a:fld id="{3B06EBDD-958C-4AE8-A34D-C4DA2B38600E}" type="slidenum">
              <a:rPr lang="fr-FR" smtClean="0"/>
              <a:t>10</a:t>
            </a:fld>
            <a:endParaRPr lang="fr-FR"/>
          </a:p>
        </p:txBody>
      </p:sp>
      <p:sp>
        <p:nvSpPr>
          <p:cNvPr id="4" name="Titre 3">
            <a:extLst>
              <a:ext uri="{FF2B5EF4-FFF2-40B4-BE49-F238E27FC236}">
                <a16:creationId xmlns:a16="http://schemas.microsoft.com/office/drawing/2014/main" id="{6EB660B4-9E52-4F48-8DFB-92430DF44127}"/>
              </a:ext>
            </a:extLst>
          </p:cNvPr>
          <p:cNvSpPr>
            <a:spLocks noGrp="1"/>
          </p:cNvSpPr>
          <p:nvPr>
            <p:ph type="title"/>
          </p:nvPr>
        </p:nvSpPr>
        <p:spPr>
          <a:xfrm>
            <a:off x="137742" y="107903"/>
            <a:ext cx="9069976" cy="288000"/>
          </a:xfrm>
        </p:spPr>
        <p:txBody>
          <a:bodyPr>
            <a:normAutofit fontScale="90000"/>
          </a:bodyPr>
          <a:lstStyle/>
          <a:p>
            <a:r>
              <a:rPr lang="fr-FR" dirty="0"/>
              <a:t>SIMULATIONS SUR CAS TYPES FPE Représentatifs – </a:t>
            </a:r>
            <a:r>
              <a:rPr lang="fr-FR" u="sng" dirty="0"/>
              <a:t>PRESENTATION DES CAS TYPES</a:t>
            </a:r>
          </a:p>
        </p:txBody>
      </p:sp>
      <p:sp>
        <p:nvSpPr>
          <p:cNvPr id="5" name="Espace réservé du contenu 2">
            <a:extLst>
              <a:ext uri="{FF2B5EF4-FFF2-40B4-BE49-F238E27FC236}">
                <a16:creationId xmlns:a16="http://schemas.microsoft.com/office/drawing/2014/main" id="{FC4F3D75-2B15-4BEE-B860-EEAB21ADF4BC}"/>
              </a:ext>
            </a:extLst>
          </p:cNvPr>
          <p:cNvSpPr txBox="1">
            <a:spLocks/>
          </p:cNvSpPr>
          <p:nvPr/>
        </p:nvSpPr>
        <p:spPr>
          <a:xfrm>
            <a:off x="74023" y="741054"/>
            <a:ext cx="9069977" cy="1835891"/>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dirty="0"/>
              <a:t>Quatre cas types testés : </a:t>
            </a:r>
          </a:p>
          <a:p>
            <a:pPr marL="531450" lvl="2" indent="-171450">
              <a:buFont typeface="Wingdings" panose="05000000000000000000" pitchFamily="2" charset="2"/>
              <a:buChar char="Ø"/>
            </a:pPr>
            <a:r>
              <a:rPr lang="fr-FR" sz="1100" b="0" dirty="0">
                <a:solidFill>
                  <a:schemeClr val="tx1"/>
                </a:solidFill>
              </a:rPr>
              <a:t>Professeur des écoles</a:t>
            </a:r>
          </a:p>
          <a:p>
            <a:pPr marL="531450" lvl="2" indent="-171450">
              <a:buFont typeface="Wingdings" panose="05000000000000000000" pitchFamily="2" charset="2"/>
              <a:buChar char="Ø"/>
            </a:pPr>
            <a:r>
              <a:rPr lang="fr-FR" sz="1100" b="0" dirty="0">
                <a:solidFill>
                  <a:schemeClr val="tx1"/>
                </a:solidFill>
              </a:rPr>
              <a:t>Professeur certifié</a:t>
            </a:r>
          </a:p>
          <a:p>
            <a:pPr marL="531450" lvl="2" indent="-171450">
              <a:buFont typeface="Wingdings" panose="05000000000000000000" pitchFamily="2" charset="2"/>
              <a:buChar char="Ø"/>
            </a:pPr>
            <a:r>
              <a:rPr lang="fr-FR" sz="1100" b="0" dirty="0">
                <a:solidFill>
                  <a:schemeClr val="tx1"/>
                </a:solidFill>
              </a:rPr>
              <a:t>Personnel de la police nationale (Grades Gardien de la Paix, Brigadier et Major) </a:t>
            </a:r>
          </a:p>
          <a:p>
            <a:pPr marL="531450" lvl="2" indent="-171450">
              <a:buFont typeface="Wingdings" panose="05000000000000000000" pitchFamily="2" charset="2"/>
              <a:buChar char="Ø"/>
            </a:pPr>
            <a:r>
              <a:rPr lang="fr-FR" sz="1100" b="0" dirty="0">
                <a:solidFill>
                  <a:schemeClr val="tx1"/>
                </a:solidFill>
              </a:rPr>
              <a:t>Adjoint administratif </a:t>
            </a:r>
          </a:p>
          <a:p>
            <a:pPr marL="285750" lvl="1" indent="-285750" algn="just">
              <a:buFont typeface="Wingdings" panose="05000000000000000000" pitchFamily="2" charset="2"/>
              <a:buChar char="§"/>
            </a:pPr>
            <a:endParaRPr lang="fr-FR" b="0" dirty="0">
              <a:solidFill>
                <a:schemeClr val="tx1"/>
              </a:solidFill>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p:txBody>
      </p:sp>
      <p:graphicFrame>
        <p:nvGraphicFramePr>
          <p:cNvPr id="47" name="Tableau 46">
            <a:extLst>
              <a:ext uri="{FF2B5EF4-FFF2-40B4-BE49-F238E27FC236}">
                <a16:creationId xmlns:a16="http://schemas.microsoft.com/office/drawing/2014/main" id="{1FAE0218-9192-4DA3-9AA0-6D5856EFA0C0}"/>
              </a:ext>
            </a:extLst>
          </p:cNvPr>
          <p:cNvGraphicFramePr>
            <a:graphicFrameLocks noGrp="1"/>
          </p:cNvGraphicFramePr>
          <p:nvPr>
            <p:extLst>
              <p:ext uri="{D42A27DB-BD31-4B8C-83A1-F6EECF244321}">
                <p14:modId xmlns:p14="http://schemas.microsoft.com/office/powerpoint/2010/main" val="616317904"/>
              </p:ext>
            </p:extLst>
          </p:nvPr>
        </p:nvGraphicFramePr>
        <p:xfrm>
          <a:off x="843164" y="2718261"/>
          <a:ext cx="7457673" cy="2383641"/>
        </p:xfrm>
        <a:graphic>
          <a:graphicData uri="http://schemas.openxmlformats.org/drawingml/2006/table">
            <a:tbl>
              <a:tblPr/>
              <a:tblGrid>
                <a:gridCol w="2485891">
                  <a:extLst>
                    <a:ext uri="{9D8B030D-6E8A-4147-A177-3AD203B41FA5}">
                      <a16:colId xmlns:a16="http://schemas.microsoft.com/office/drawing/2014/main" val="20000"/>
                    </a:ext>
                  </a:extLst>
                </a:gridCol>
                <a:gridCol w="2485891">
                  <a:extLst>
                    <a:ext uri="{9D8B030D-6E8A-4147-A177-3AD203B41FA5}">
                      <a16:colId xmlns:a16="http://schemas.microsoft.com/office/drawing/2014/main" val="1239469995"/>
                    </a:ext>
                  </a:extLst>
                </a:gridCol>
                <a:gridCol w="2485891">
                  <a:extLst>
                    <a:ext uri="{9D8B030D-6E8A-4147-A177-3AD203B41FA5}">
                      <a16:colId xmlns:a16="http://schemas.microsoft.com/office/drawing/2014/main" val="20001"/>
                    </a:ext>
                  </a:extLst>
                </a:gridCol>
              </a:tblGrid>
              <a:tr h="897775">
                <a:tc>
                  <a:txBody>
                    <a:bodyPr/>
                    <a:lstStyle/>
                    <a:p>
                      <a:pPr algn="ctr" rtl="0" fontAlgn="ctr"/>
                      <a:r>
                        <a:rPr lang="fr-FR" sz="1000" b="1" i="0" u="none" strike="noStrike" dirty="0">
                          <a:solidFill>
                            <a:schemeClr val="bg1"/>
                          </a:solidFill>
                          <a:effectLst/>
                          <a:latin typeface="Marianne" panose="02000000000000000000" pitchFamily="2" charset="0"/>
                        </a:rPr>
                        <a:t>Cas-type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Catégorie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Représentativité dans la catégorie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extLst>
                  <a:ext uri="{0D108BD9-81ED-4DB2-BD59-A6C34878D82A}">
                    <a16:rowId xmlns:a16="http://schemas.microsoft.com/office/drawing/2014/main" val="251816133"/>
                  </a:ext>
                </a:extLst>
              </a:tr>
              <a:tr h="36000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A</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29 %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40586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A</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18 %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3078046028"/>
                  </a:ext>
                </a:extLst>
              </a:tr>
              <a:tr h="36000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4"/>
                          </a:solidFill>
                          <a:effectLst/>
                          <a:latin typeface="Marianne" panose="02000000000000000000" pitchFamily="2" charset="0"/>
                          <a:ea typeface="+mn-ea"/>
                          <a:cs typeface="+mn-cs"/>
                        </a:rPr>
                        <a:t>B</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4"/>
                          </a:solidFill>
                          <a:effectLst/>
                          <a:latin typeface="Marianne" panose="02000000000000000000" pitchFamily="2" charset="0"/>
                          <a:ea typeface="+mn-ea"/>
                          <a:cs typeface="+mn-cs"/>
                        </a:rPr>
                        <a:t>44 %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91496767"/>
                  </a:ext>
                </a:extLst>
              </a:tr>
              <a:tr h="36000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C</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32 %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863369343"/>
                  </a:ext>
                </a:extLst>
              </a:tr>
            </a:tbl>
          </a:graphicData>
        </a:graphic>
      </p:graphicFrame>
      <p:sp>
        <p:nvSpPr>
          <p:cNvPr id="11" name="ZoneTexte 10">
            <a:extLst>
              <a:ext uri="{FF2B5EF4-FFF2-40B4-BE49-F238E27FC236}">
                <a16:creationId xmlns:a16="http://schemas.microsoft.com/office/drawing/2014/main" id="{B99D8441-901C-47D0-AB84-26CD3837CA7A}"/>
              </a:ext>
            </a:extLst>
          </p:cNvPr>
          <p:cNvSpPr txBox="1"/>
          <p:nvPr/>
        </p:nvSpPr>
        <p:spPr>
          <a:xfrm>
            <a:off x="804552" y="6533486"/>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a:t>
            </a:r>
            <a:r>
              <a:rPr lang="fr-FR" sz="900" b="1" i="1" dirty="0">
                <a:solidFill>
                  <a:srgbClr val="000000"/>
                </a:solidFill>
                <a:latin typeface="Marianne" panose="02000000000000000000" pitchFamily="2" charset="0"/>
              </a:rPr>
              <a:t>DGAFP</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spTree>
    <p:extLst>
      <p:ext uri="{BB962C8B-B14F-4D97-AF65-F5344CB8AC3E}">
        <p14:creationId xmlns:p14="http://schemas.microsoft.com/office/powerpoint/2010/main" val="2574315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54FDD57B-A16C-4094-A7EF-A95177B0FA78}"/>
              </a:ext>
            </a:extLst>
          </p:cNvPr>
          <p:cNvSpPr>
            <a:spLocks noGrp="1"/>
          </p:cNvSpPr>
          <p:nvPr>
            <p:ph type="sldNum" sz="quarter" idx="12"/>
          </p:nvPr>
        </p:nvSpPr>
        <p:spPr/>
        <p:txBody>
          <a:bodyPr/>
          <a:lstStyle/>
          <a:p>
            <a:fld id="{3B06EBDD-958C-4AE8-A34D-C4DA2B38600E}" type="slidenum">
              <a:rPr lang="fr-FR" smtClean="0"/>
              <a:t>11</a:t>
            </a:fld>
            <a:endParaRPr lang="fr-FR"/>
          </a:p>
        </p:txBody>
      </p:sp>
      <p:sp>
        <p:nvSpPr>
          <p:cNvPr id="4" name="Titre 3">
            <a:extLst>
              <a:ext uri="{FF2B5EF4-FFF2-40B4-BE49-F238E27FC236}">
                <a16:creationId xmlns:a16="http://schemas.microsoft.com/office/drawing/2014/main" id="{6EB660B4-9E52-4F48-8DFB-92430DF44127}"/>
              </a:ext>
            </a:extLst>
          </p:cNvPr>
          <p:cNvSpPr>
            <a:spLocks noGrp="1"/>
          </p:cNvSpPr>
          <p:nvPr>
            <p:ph type="title"/>
          </p:nvPr>
        </p:nvSpPr>
        <p:spPr>
          <a:xfrm>
            <a:off x="137742" y="107903"/>
            <a:ext cx="9069976" cy="288000"/>
          </a:xfrm>
        </p:spPr>
        <p:txBody>
          <a:bodyPr>
            <a:normAutofit fontScale="90000"/>
          </a:bodyPr>
          <a:lstStyle/>
          <a:p>
            <a:r>
              <a:rPr lang="fr-FR" dirty="0"/>
              <a:t>SIMULATIONS SUR CAS TYPES FPE Représentatifs – </a:t>
            </a:r>
            <a:r>
              <a:rPr lang="fr-FR" u="sng" dirty="0"/>
              <a:t>PRESENTATION DES CAS TYPES</a:t>
            </a:r>
          </a:p>
        </p:txBody>
      </p:sp>
      <p:sp>
        <p:nvSpPr>
          <p:cNvPr id="5" name="Espace réservé du contenu 2">
            <a:extLst>
              <a:ext uri="{FF2B5EF4-FFF2-40B4-BE49-F238E27FC236}">
                <a16:creationId xmlns:a16="http://schemas.microsoft.com/office/drawing/2014/main" id="{FC4F3D75-2B15-4BEE-B860-EEAB21ADF4BC}"/>
              </a:ext>
            </a:extLst>
          </p:cNvPr>
          <p:cNvSpPr txBox="1">
            <a:spLocks/>
          </p:cNvSpPr>
          <p:nvPr/>
        </p:nvSpPr>
        <p:spPr>
          <a:xfrm>
            <a:off x="74023" y="741054"/>
            <a:ext cx="9069977" cy="1835891"/>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dirty="0"/>
              <a:t>Profil de carrière des cas types :</a:t>
            </a:r>
            <a:r>
              <a:rPr lang="fr-FR" dirty="0">
                <a:latin typeface="Marianne" panose="02000000000000000000" pitchFamily="2" charset="0"/>
              </a:rPr>
              <a:t> </a:t>
            </a:r>
          </a:p>
          <a:p>
            <a:pPr marL="285750" lvl="1" indent="-285750" algn="just">
              <a:buFont typeface="Wingdings" panose="05000000000000000000" pitchFamily="2" charset="2"/>
              <a:buChar char="§"/>
            </a:pPr>
            <a:endParaRPr lang="fr-FR" b="0" dirty="0">
              <a:solidFill>
                <a:schemeClr val="tx1"/>
              </a:solidFill>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p:txBody>
      </p:sp>
      <p:graphicFrame>
        <p:nvGraphicFramePr>
          <p:cNvPr id="47" name="Tableau 46">
            <a:extLst>
              <a:ext uri="{FF2B5EF4-FFF2-40B4-BE49-F238E27FC236}">
                <a16:creationId xmlns:a16="http://schemas.microsoft.com/office/drawing/2014/main" id="{1FAE0218-9192-4DA3-9AA0-6D5856EFA0C0}"/>
              </a:ext>
            </a:extLst>
          </p:cNvPr>
          <p:cNvGraphicFramePr>
            <a:graphicFrameLocks noGrp="1"/>
          </p:cNvGraphicFramePr>
          <p:nvPr>
            <p:extLst>
              <p:ext uri="{D42A27DB-BD31-4B8C-83A1-F6EECF244321}">
                <p14:modId xmlns:p14="http://schemas.microsoft.com/office/powerpoint/2010/main" val="507965450"/>
              </p:ext>
            </p:extLst>
          </p:nvPr>
        </p:nvGraphicFramePr>
        <p:xfrm>
          <a:off x="804552" y="1070270"/>
          <a:ext cx="7457672" cy="2383641"/>
        </p:xfrm>
        <a:graphic>
          <a:graphicData uri="http://schemas.openxmlformats.org/drawingml/2006/table">
            <a:tbl>
              <a:tblPr/>
              <a:tblGrid>
                <a:gridCol w="1864418">
                  <a:extLst>
                    <a:ext uri="{9D8B030D-6E8A-4147-A177-3AD203B41FA5}">
                      <a16:colId xmlns:a16="http://schemas.microsoft.com/office/drawing/2014/main" val="20000"/>
                    </a:ext>
                  </a:extLst>
                </a:gridCol>
                <a:gridCol w="1864418">
                  <a:extLst>
                    <a:ext uri="{9D8B030D-6E8A-4147-A177-3AD203B41FA5}">
                      <a16:colId xmlns:a16="http://schemas.microsoft.com/office/drawing/2014/main" val="1239469995"/>
                    </a:ext>
                  </a:extLst>
                </a:gridCol>
                <a:gridCol w="1864418">
                  <a:extLst>
                    <a:ext uri="{9D8B030D-6E8A-4147-A177-3AD203B41FA5}">
                      <a16:colId xmlns:a16="http://schemas.microsoft.com/office/drawing/2014/main" val="1931156996"/>
                    </a:ext>
                  </a:extLst>
                </a:gridCol>
                <a:gridCol w="1864418">
                  <a:extLst>
                    <a:ext uri="{9D8B030D-6E8A-4147-A177-3AD203B41FA5}">
                      <a16:colId xmlns:a16="http://schemas.microsoft.com/office/drawing/2014/main" val="20001"/>
                    </a:ext>
                  </a:extLst>
                </a:gridCol>
              </a:tblGrid>
              <a:tr h="897775">
                <a:tc>
                  <a:txBody>
                    <a:bodyPr/>
                    <a:lstStyle/>
                    <a:p>
                      <a:pPr algn="ctr" rtl="0" fontAlgn="ctr"/>
                      <a:r>
                        <a:rPr lang="fr-FR" sz="1000" b="1" i="0" u="none" strike="noStrike" dirty="0">
                          <a:solidFill>
                            <a:schemeClr val="bg1"/>
                          </a:solidFill>
                          <a:effectLst/>
                          <a:latin typeface="Marianne" panose="02000000000000000000" pitchFamily="2" charset="0"/>
                        </a:rPr>
                        <a:t>Cas-type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Indice moyen 5 ans avant retraite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Indice moyen 10 ans avant retraite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Indice moyen 25 ans avant retraite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extLst>
                  <a:ext uri="{0D108BD9-81ED-4DB2-BD59-A6C34878D82A}">
                    <a16:rowId xmlns:a16="http://schemas.microsoft.com/office/drawing/2014/main" val="251816133"/>
                  </a:ext>
                </a:extLst>
              </a:tr>
              <a:tr h="36000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791</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720</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542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405866">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846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764</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548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3078046028"/>
                  </a:ext>
                </a:extLst>
              </a:tr>
              <a:tr h="36000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4"/>
                          </a:solidFill>
                          <a:effectLst/>
                          <a:latin typeface="Marianne" panose="02000000000000000000" pitchFamily="2" charset="0"/>
                          <a:ea typeface="+mn-ea"/>
                          <a:cs typeface="+mn-cs"/>
                        </a:rPr>
                        <a:t>526</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4"/>
                          </a:solidFill>
                          <a:effectLst/>
                          <a:latin typeface="Marianne" panose="02000000000000000000" pitchFamily="2" charset="0"/>
                          <a:ea typeface="+mn-ea"/>
                          <a:cs typeface="+mn-cs"/>
                        </a:rPr>
                        <a:t>508</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ctr" defTabSz="914400" rtl="0" eaLnBrk="1" fontAlgn="b" latinLnBrk="0" hangingPunct="1"/>
                      <a:r>
                        <a:rPr lang="fr-FR" sz="900" b="1" i="0" u="none" strike="noStrike" kern="1200" dirty="0">
                          <a:solidFill>
                            <a:schemeClr val="accent4"/>
                          </a:solidFill>
                          <a:effectLst/>
                          <a:latin typeface="Marianne" panose="02000000000000000000" pitchFamily="2" charset="0"/>
                          <a:ea typeface="+mn-ea"/>
                          <a:cs typeface="+mn-cs"/>
                        </a:rPr>
                        <a:t>413</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91496767"/>
                  </a:ext>
                </a:extLst>
              </a:tr>
              <a:tr h="36000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412</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395</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ct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367</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863369343"/>
                  </a:ext>
                </a:extLst>
              </a:tr>
            </a:tbl>
          </a:graphicData>
        </a:graphic>
      </p:graphicFrame>
      <p:sp>
        <p:nvSpPr>
          <p:cNvPr id="11" name="ZoneTexte 10">
            <a:extLst>
              <a:ext uri="{FF2B5EF4-FFF2-40B4-BE49-F238E27FC236}">
                <a16:creationId xmlns:a16="http://schemas.microsoft.com/office/drawing/2014/main" id="{B99D8441-901C-47D0-AB84-26CD3837CA7A}"/>
              </a:ext>
            </a:extLst>
          </p:cNvPr>
          <p:cNvSpPr txBox="1"/>
          <p:nvPr/>
        </p:nvSpPr>
        <p:spPr>
          <a:xfrm>
            <a:off x="804552" y="6533486"/>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a:t>
            </a:r>
            <a:r>
              <a:rPr lang="fr-FR" sz="900" b="1" i="1" dirty="0">
                <a:solidFill>
                  <a:srgbClr val="000000"/>
                </a:solidFill>
                <a:latin typeface="Marianne" panose="02000000000000000000" pitchFamily="2" charset="0"/>
              </a:rPr>
              <a:t>DGAFP</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graphicFrame>
        <p:nvGraphicFramePr>
          <p:cNvPr id="8" name="Graphique 7">
            <a:extLst>
              <a:ext uri="{FF2B5EF4-FFF2-40B4-BE49-F238E27FC236}">
                <a16:creationId xmlns:a16="http://schemas.microsoft.com/office/drawing/2014/main" id="{6C7BB359-1D97-45DB-B486-1D3BB9D540D8}"/>
              </a:ext>
            </a:extLst>
          </p:cNvPr>
          <p:cNvGraphicFramePr>
            <a:graphicFrameLocks/>
          </p:cNvGraphicFramePr>
          <p:nvPr>
            <p:extLst>
              <p:ext uri="{D42A27DB-BD31-4B8C-83A1-F6EECF244321}">
                <p14:modId xmlns:p14="http://schemas.microsoft.com/office/powerpoint/2010/main" val="2137677995"/>
              </p:ext>
            </p:extLst>
          </p:nvPr>
        </p:nvGraphicFramePr>
        <p:xfrm>
          <a:off x="804552" y="3638004"/>
          <a:ext cx="7457672" cy="26713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09213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54FDD57B-A16C-4094-A7EF-A95177B0FA78}"/>
              </a:ext>
            </a:extLst>
          </p:cNvPr>
          <p:cNvSpPr>
            <a:spLocks noGrp="1"/>
          </p:cNvSpPr>
          <p:nvPr>
            <p:ph type="sldNum" sz="quarter" idx="12"/>
          </p:nvPr>
        </p:nvSpPr>
        <p:spPr/>
        <p:txBody>
          <a:bodyPr/>
          <a:lstStyle/>
          <a:p>
            <a:fld id="{3B06EBDD-958C-4AE8-A34D-C4DA2B38600E}" type="slidenum">
              <a:rPr lang="fr-FR" smtClean="0"/>
              <a:t>12</a:t>
            </a:fld>
            <a:endParaRPr lang="fr-FR"/>
          </a:p>
        </p:txBody>
      </p:sp>
      <p:sp>
        <p:nvSpPr>
          <p:cNvPr id="4" name="Titre 3">
            <a:extLst>
              <a:ext uri="{FF2B5EF4-FFF2-40B4-BE49-F238E27FC236}">
                <a16:creationId xmlns:a16="http://schemas.microsoft.com/office/drawing/2014/main" id="{6EB660B4-9E52-4F48-8DFB-92430DF44127}"/>
              </a:ext>
            </a:extLst>
          </p:cNvPr>
          <p:cNvSpPr>
            <a:spLocks noGrp="1"/>
          </p:cNvSpPr>
          <p:nvPr>
            <p:ph type="title"/>
          </p:nvPr>
        </p:nvSpPr>
        <p:spPr>
          <a:xfrm>
            <a:off x="137742" y="107903"/>
            <a:ext cx="8756876" cy="288000"/>
          </a:xfrm>
        </p:spPr>
        <p:txBody>
          <a:bodyPr>
            <a:normAutofit fontScale="90000"/>
          </a:bodyPr>
          <a:lstStyle/>
          <a:p>
            <a:r>
              <a:rPr lang="fr-FR" dirty="0"/>
              <a:t>SIMULATIONS SUR CAS TYPES FPE Représentatifs – </a:t>
            </a:r>
            <a:r>
              <a:rPr lang="fr-FR" u="sng" dirty="0"/>
              <a:t>extension ASSIETTE RAFP</a:t>
            </a:r>
            <a:r>
              <a:rPr lang="fr-FR" dirty="0"/>
              <a:t> </a:t>
            </a:r>
            <a:endParaRPr lang="fr-FR" u="sng" dirty="0"/>
          </a:p>
        </p:txBody>
      </p:sp>
      <p:sp>
        <p:nvSpPr>
          <p:cNvPr id="5" name="Espace réservé du contenu 2">
            <a:extLst>
              <a:ext uri="{FF2B5EF4-FFF2-40B4-BE49-F238E27FC236}">
                <a16:creationId xmlns:a16="http://schemas.microsoft.com/office/drawing/2014/main" id="{FC4F3D75-2B15-4BEE-B860-EEAB21ADF4BC}"/>
              </a:ext>
            </a:extLst>
          </p:cNvPr>
          <p:cNvSpPr txBox="1">
            <a:spLocks/>
          </p:cNvSpPr>
          <p:nvPr/>
        </p:nvSpPr>
        <p:spPr>
          <a:xfrm>
            <a:off x="108000" y="900000"/>
            <a:ext cx="9069977" cy="756844"/>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dirty="0"/>
              <a:t>Option n°1 : </a:t>
            </a:r>
            <a:r>
              <a:rPr lang="fr-FR" b="0" dirty="0">
                <a:solidFill>
                  <a:schemeClr val="tx1"/>
                </a:solidFill>
              </a:rPr>
              <a:t>possibilité de contribuer volontairement jusqu’à  40 % du TIB</a:t>
            </a:r>
          </a:p>
          <a:p>
            <a:pPr marL="285750" lvl="1" indent="-285750" algn="just">
              <a:buFont typeface="Wingdings" panose="05000000000000000000" pitchFamily="2" charset="2"/>
              <a:buChar char="§"/>
            </a:pPr>
            <a:endParaRPr lang="fr-FR" b="0" dirty="0">
              <a:solidFill>
                <a:schemeClr val="tx1"/>
              </a:solidFill>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p:txBody>
      </p:sp>
      <p:graphicFrame>
        <p:nvGraphicFramePr>
          <p:cNvPr id="47" name="Tableau 46">
            <a:extLst>
              <a:ext uri="{FF2B5EF4-FFF2-40B4-BE49-F238E27FC236}">
                <a16:creationId xmlns:a16="http://schemas.microsoft.com/office/drawing/2014/main" id="{1FAE0218-9192-4DA3-9AA0-6D5856EFA0C0}"/>
              </a:ext>
            </a:extLst>
          </p:cNvPr>
          <p:cNvGraphicFramePr>
            <a:graphicFrameLocks noGrp="1"/>
          </p:cNvGraphicFramePr>
          <p:nvPr>
            <p:extLst>
              <p:ext uri="{D42A27DB-BD31-4B8C-83A1-F6EECF244321}">
                <p14:modId xmlns:p14="http://schemas.microsoft.com/office/powerpoint/2010/main" val="1911405163"/>
              </p:ext>
            </p:extLst>
          </p:nvPr>
        </p:nvGraphicFramePr>
        <p:xfrm>
          <a:off x="261991" y="1203625"/>
          <a:ext cx="8499624" cy="3110682"/>
        </p:xfrm>
        <a:graphic>
          <a:graphicData uri="http://schemas.openxmlformats.org/drawingml/2006/table">
            <a:tbl>
              <a:tblPr/>
              <a:tblGrid>
                <a:gridCol w="1824504">
                  <a:extLst>
                    <a:ext uri="{9D8B030D-6E8A-4147-A177-3AD203B41FA5}">
                      <a16:colId xmlns:a16="http://schemas.microsoft.com/office/drawing/2014/main" val="20000"/>
                    </a:ext>
                  </a:extLst>
                </a:gridCol>
                <a:gridCol w="1335024">
                  <a:extLst>
                    <a:ext uri="{9D8B030D-6E8A-4147-A177-3AD203B41FA5}">
                      <a16:colId xmlns:a16="http://schemas.microsoft.com/office/drawing/2014/main" val="1239469995"/>
                    </a:ext>
                  </a:extLst>
                </a:gridCol>
                <a:gridCol w="1335024">
                  <a:extLst>
                    <a:ext uri="{9D8B030D-6E8A-4147-A177-3AD203B41FA5}">
                      <a16:colId xmlns:a16="http://schemas.microsoft.com/office/drawing/2014/main" val="20001"/>
                    </a:ext>
                  </a:extLst>
                </a:gridCol>
                <a:gridCol w="1335024">
                  <a:extLst>
                    <a:ext uri="{9D8B030D-6E8A-4147-A177-3AD203B41FA5}">
                      <a16:colId xmlns:a16="http://schemas.microsoft.com/office/drawing/2014/main" val="1485236818"/>
                    </a:ext>
                  </a:extLst>
                </a:gridCol>
                <a:gridCol w="1335024">
                  <a:extLst>
                    <a:ext uri="{9D8B030D-6E8A-4147-A177-3AD203B41FA5}">
                      <a16:colId xmlns:a16="http://schemas.microsoft.com/office/drawing/2014/main" val="2999165467"/>
                    </a:ext>
                  </a:extLst>
                </a:gridCol>
                <a:gridCol w="1335024">
                  <a:extLst>
                    <a:ext uri="{9D8B030D-6E8A-4147-A177-3AD203B41FA5}">
                      <a16:colId xmlns:a16="http://schemas.microsoft.com/office/drawing/2014/main" val="357009432"/>
                    </a:ext>
                  </a:extLst>
                </a:gridCol>
              </a:tblGrid>
              <a:tr h="883716">
                <a:tc>
                  <a:txBody>
                    <a:bodyPr/>
                    <a:lstStyle/>
                    <a:p>
                      <a:pPr algn="ctr" rtl="0" fontAlgn="ctr"/>
                      <a:r>
                        <a:rPr lang="fr-FR" sz="1000" b="1" i="0" u="none" strike="noStrike" dirty="0">
                          <a:solidFill>
                            <a:schemeClr val="bg1"/>
                          </a:solidFill>
                          <a:effectLst/>
                          <a:latin typeface="Marianne" panose="02000000000000000000" pitchFamily="2" charset="0"/>
                        </a:rPr>
                        <a:t>Cas-type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Années de cotisations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Montant Cotisation mensuel agent</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Montant Pension </a:t>
                      </a:r>
                    </a:p>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mensuel</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Total cotisations versées agent </a:t>
                      </a:r>
                      <a:br>
                        <a:rPr lang="fr-FR" sz="1000" b="1" i="0" u="none" strike="noStrike" kern="1200" dirty="0">
                          <a:solidFill>
                            <a:schemeClr val="bg1"/>
                          </a:solidFill>
                          <a:effectLst/>
                          <a:latin typeface="Marianne" panose="02000000000000000000" pitchFamily="2" charset="0"/>
                          <a:ea typeface="+mn-ea"/>
                          <a:cs typeface="+mn-cs"/>
                        </a:rPr>
                      </a:br>
                      <a:r>
                        <a:rPr lang="fr-FR" sz="1000" b="1" i="0" u="none" strike="noStrike" kern="1200" dirty="0">
                          <a:solidFill>
                            <a:schemeClr val="bg1"/>
                          </a:solidFill>
                          <a:effectLst/>
                          <a:latin typeface="Marianne" panose="02000000000000000000" pitchFamily="2" charset="0"/>
                          <a:ea typeface="+mn-ea"/>
                          <a:cs typeface="+mn-cs"/>
                        </a:rPr>
                        <a:t>= </a:t>
                      </a:r>
                      <a:br>
                        <a:rPr lang="fr-FR" sz="1000" b="1" i="0" u="none" strike="noStrike" kern="1200" dirty="0">
                          <a:solidFill>
                            <a:schemeClr val="bg1"/>
                          </a:solidFill>
                          <a:effectLst/>
                          <a:latin typeface="Marianne" panose="02000000000000000000" pitchFamily="2" charset="0"/>
                          <a:ea typeface="+mn-ea"/>
                          <a:cs typeface="+mn-cs"/>
                        </a:rPr>
                      </a:br>
                      <a:r>
                        <a:rPr lang="fr-FR" sz="1000" b="1" i="0" u="none" strike="noStrike" kern="1200" dirty="0">
                          <a:solidFill>
                            <a:schemeClr val="bg1"/>
                          </a:solidFill>
                          <a:effectLst/>
                          <a:latin typeface="Marianne" panose="02000000000000000000" pitchFamily="2" charset="0"/>
                          <a:ea typeface="+mn-ea"/>
                          <a:cs typeface="+mn-cs"/>
                        </a:rPr>
                        <a:t>(= 50% Total pensions payées)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00" b="1" i="0" u="none" strike="noStrike" kern="1200" dirty="0">
                          <a:solidFill>
                            <a:schemeClr val="bg1"/>
                          </a:solidFill>
                          <a:effectLst/>
                          <a:latin typeface="Marianne" panose="02000000000000000000" pitchFamily="2" charset="0"/>
                          <a:ea typeface="+mn-ea"/>
                          <a:cs typeface="+mn-cs"/>
                        </a:rPr>
                        <a:t>Taux de remplacement</a:t>
                      </a:r>
                    </a:p>
                    <a:p>
                      <a:pPr marL="0" algn="ctr" defTabSz="914400" rtl="0" eaLnBrk="1" fontAlgn="ctr" latinLnBrk="0" hangingPunct="1"/>
                      <a:endParaRPr lang="fr-FR" sz="1000" b="1" i="0" u="none" strike="noStrike" kern="1200" dirty="0">
                        <a:solidFill>
                          <a:schemeClr val="bg1"/>
                        </a:solidFill>
                        <a:effectLst/>
                        <a:latin typeface="Marianne" panose="02000000000000000000" pitchFamily="2" charset="0"/>
                        <a:ea typeface="+mn-ea"/>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extLst>
                  <a:ext uri="{0D108BD9-81ED-4DB2-BD59-A6C34878D82A}">
                    <a16:rowId xmlns:a16="http://schemas.microsoft.com/office/drawing/2014/main" val="251816133"/>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32 €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4 926 €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0,6 %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20 €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39 €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5 983 €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3078046028"/>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30 €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59 €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9 052 €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03009196"/>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40 €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6 222 €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33008585"/>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fr-FR" sz="900" b="1" i="0" u="none" strike="noStrike" dirty="0">
                        <a:solidFill>
                          <a:schemeClr val="accent5"/>
                        </a:solidFill>
                        <a:effectLst/>
                        <a:latin typeface="Marianne" panose="02000000000000000000" pitchFamily="2" charset="0"/>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3422245"/>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1 731 €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0,2 %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0392068"/>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2 064 €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0,3 %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52091817"/>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3 181 €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0,5 %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96968606"/>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2 294 €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0,5 %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7282830"/>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fr-FR" sz="900" b="1" i="0" u="none" strike="noStrike" dirty="0">
                        <a:solidFill>
                          <a:schemeClr val="accent5"/>
                        </a:solidFill>
                        <a:effectLst/>
                        <a:latin typeface="Marianne" panose="02000000000000000000" pitchFamily="2" charset="0"/>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51325647"/>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13 €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809 €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0,1 %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12272994"/>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17 €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1 009 €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0,1 %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70714539"/>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26 €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10 €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1 563 €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0,2 %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45507490"/>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18 €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1 109 €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0,2 %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6324745"/>
                  </a:ext>
                </a:extLst>
              </a:tr>
            </a:tbl>
          </a:graphicData>
        </a:graphic>
      </p:graphicFrame>
      <p:sp>
        <p:nvSpPr>
          <p:cNvPr id="11" name="ZoneTexte 10">
            <a:extLst>
              <a:ext uri="{FF2B5EF4-FFF2-40B4-BE49-F238E27FC236}">
                <a16:creationId xmlns:a16="http://schemas.microsoft.com/office/drawing/2014/main" id="{B99D8441-901C-47D0-AB84-26CD3837CA7A}"/>
              </a:ext>
            </a:extLst>
          </p:cNvPr>
          <p:cNvSpPr txBox="1"/>
          <p:nvPr/>
        </p:nvSpPr>
        <p:spPr>
          <a:xfrm>
            <a:off x="804552" y="6533486"/>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a:t>
            </a:r>
            <a:r>
              <a:rPr lang="fr-FR" sz="900" b="1" i="1" dirty="0">
                <a:solidFill>
                  <a:srgbClr val="000000"/>
                </a:solidFill>
                <a:latin typeface="Marianne" panose="02000000000000000000" pitchFamily="2" charset="0"/>
              </a:rPr>
              <a:t>DGAFP</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sp>
        <p:nvSpPr>
          <p:cNvPr id="10" name="ZoneTexte 9">
            <a:extLst>
              <a:ext uri="{FF2B5EF4-FFF2-40B4-BE49-F238E27FC236}">
                <a16:creationId xmlns:a16="http://schemas.microsoft.com/office/drawing/2014/main" id="{4E6F4F9E-3E08-478B-8084-C8DE17B67939}"/>
              </a:ext>
            </a:extLst>
          </p:cNvPr>
          <p:cNvSpPr txBox="1"/>
          <p:nvPr/>
        </p:nvSpPr>
        <p:spPr>
          <a:xfrm>
            <a:off x="261991" y="4373094"/>
            <a:ext cx="8761991" cy="938719"/>
          </a:xfrm>
          <a:prstGeom prst="rect">
            <a:avLst/>
          </a:prstGeom>
          <a:noFill/>
        </p:spPr>
        <p:txBody>
          <a:bodyPr wrap="square" rtlCol="0">
            <a:spAutoFit/>
          </a:bodyPr>
          <a:lstStyle/>
          <a:p>
            <a:pPr algn="just"/>
            <a:r>
              <a:rPr lang="fr-FR" sz="1100" i="1" u="sng" dirty="0"/>
              <a:t>Note de lecture</a:t>
            </a:r>
            <a:r>
              <a:rPr lang="fr-FR" sz="1100" i="1" dirty="0"/>
              <a:t> : un</a:t>
            </a:r>
            <a:r>
              <a:rPr lang="fr-FR" sz="1100" b="1" i="1" dirty="0">
                <a:solidFill>
                  <a:srgbClr val="0095B7"/>
                </a:solidFill>
              </a:rPr>
              <a:t> professeur certifié </a:t>
            </a:r>
            <a:r>
              <a:rPr lang="fr-FR" sz="1100" i="1" dirty="0"/>
              <a:t>cotisant en moyenne </a:t>
            </a:r>
            <a:r>
              <a:rPr lang="fr-FR" sz="1100" b="1" i="1" dirty="0">
                <a:solidFill>
                  <a:srgbClr val="0095B7"/>
                </a:solidFill>
              </a:rPr>
              <a:t>20 € par mois </a:t>
            </a:r>
            <a:r>
              <a:rPr lang="fr-FR" sz="1100" i="1" dirty="0"/>
              <a:t>pendant </a:t>
            </a:r>
            <a:r>
              <a:rPr lang="fr-FR" sz="1100" b="1" i="1" dirty="0">
                <a:solidFill>
                  <a:srgbClr val="0095B7"/>
                </a:solidFill>
              </a:rPr>
              <a:t>25 ans </a:t>
            </a:r>
            <a:r>
              <a:rPr lang="fr-FR" sz="1100" i="1" dirty="0"/>
              <a:t>touchera un complément de retraite de</a:t>
            </a:r>
            <a:r>
              <a:rPr lang="fr-FR" sz="1100" b="1" i="1" dirty="0">
                <a:solidFill>
                  <a:srgbClr val="0095B7"/>
                </a:solidFill>
              </a:rPr>
              <a:t> 39 € par mois </a:t>
            </a:r>
            <a:r>
              <a:rPr lang="fr-FR" sz="1100" i="1" dirty="0"/>
              <a:t>pendant </a:t>
            </a:r>
            <a:r>
              <a:rPr lang="fr-FR" sz="1100" b="1" i="1" dirty="0">
                <a:solidFill>
                  <a:srgbClr val="0095B7"/>
                </a:solidFill>
              </a:rPr>
              <a:t>27 ans</a:t>
            </a:r>
          </a:p>
          <a:p>
            <a:pPr algn="just"/>
            <a:endParaRPr lang="fr-FR" sz="1100" b="1" i="1" dirty="0">
              <a:solidFill>
                <a:srgbClr val="0095B7"/>
              </a:solidFill>
            </a:endParaRPr>
          </a:p>
          <a:p>
            <a:pPr algn="just"/>
            <a:r>
              <a:rPr lang="fr-FR" sz="1100" i="1" dirty="0"/>
              <a:t>Le taux de remplacement correspond au pourcentage du dernier revenu, touché sous forme de pension RAFP, une fois à la retraite.</a:t>
            </a:r>
          </a:p>
          <a:p>
            <a:pPr marL="171450" indent="-171450" algn="just">
              <a:buFontTx/>
              <a:buChar char="-"/>
            </a:pPr>
            <a:endParaRPr lang="fr-FR" sz="1100" b="1" i="1" dirty="0">
              <a:solidFill>
                <a:srgbClr val="0095B7"/>
              </a:solidFill>
            </a:endParaRPr>
          </a:p>
        </p:txBody>
      </p:sp>
      <p:sp>
        <p:nvSpPr>
          <p:cNvPr id="8" name="ZoneTexte 7">
            <a:extLst>
              <a:ext uri="{FF2B5EF4-FFF2-40B4-BE49-F238E27FC236}">
                <a16:creationId xmlns:a16="http://schemas.microsoft.com/office/drawing/2014/main" id="{611EFC3D-B897-4B34-B968-7BEFF354AEF7}"/>
              </a:ext>
            </a:extLst>
          </p:cNvPr>
          <p:cNvSpPr txBox="1"/>
          <p:nvPr/>
        </p:nvSpPr>
        <p:spPr>
          <a:xfrm>
            <a:off x="170552" y="6112659"/>
            <a:ext cx="8761991" cy="230832"/>
          </a:xfrm>
          <a:prstGeom prst="rect">
            <a:avLst/>
          </a:prstGeom>
          <a:noFill/>
        </p:spPr>
        <p:txBody>
          <a:bodyPr wrap="square" rtlCol="0">
            <a:spAutoFit/>
          </a:bodyPr>
          <a:lstStyle/>
          <a:p>
            <a:pPr algn="just"/>
            <a:r>
              <a:rPr lang="fr-FR" sz="900" i="1" dirty="0"/>
              <a:t>* en cas de non saturation, l’assiette constituée de la rémunération indexée sera prioritairement affectée à la partie obligatoire  </a:t>
            </a:r>
            <a:endParaRPr lang="fr-FR" sz="900" b="1" i="1" dirty="0">
              <a:solidFill>
                <a:srgbClr val="0095B7"/>
              </a:solidFill>
            </a:endParaRPr>
          </a:p>
        </p:txBody>
      </p:sp>
    </p:spTree>
    <p:extLst>
      <p:ext uri="{BB962C8B-B14F-4D97-AF65-F5344CB8AC3E}">
        <p14:creationId xmlns:p14="http://schemas.microsoft.com/office/powerpoint/2010/main" val="1062887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54FDD57B-A16C-4094-A7EF-A95177B0FA78}"/>
              </a:ext>
            </a:extLst>
          </p:cNvPr>
          <p:cNvSpPr>
            <a:spLocks noGrp="1"/>
          </p:cNvSpPr>
          <p:nvPr>
            <p:ph type="sldNum" sz="quarter" idx="12"/>
          </p:nvPr>
        </p:nvSpPr>
        <p:spPr/>
        <p:txBody>
          <a:bodyPr/>
          <a:lstStyle/>
          <a:p>
            <a:fld id="{3B06EBDD-958C-4AE8-A34D-C4DA2B38600E}" type="slidenum">
              <a:rPr lang="fr-FR" smtClean="0"/>
              <a:t>13</a:t>
            </a:fld>
            <a:endParaRPr lang="fr-FR"/>
          </a:p>
        </p:txBody>
      </p:sp>
      <p:sp>
        <p:nvSpPr>
          <p:cNvPr id="4" name="Titre 3">
            <a:extLst>
              <a:ext uri="{FF2B5EF4-FFF2-40B4-BE49-F238E27FC236}">
                <a16:creationId xmlns:a16="http://schemas.microsoft.com/office/drawing/2014/main" id="{6EB660B4-9E52-4F48-8DFB-92430DF44127}"/>
              </a:ext>
            </a:extLst>
          </p:cNvPr>
          <p:cNvSpPr>
            <a:spLocks noGrp="1"/>
          </p:cNvSpPr>
          <p:nvPr>
            <p:ph type="title"/>
          </p:nvPr>
        </p:nvSpPr>
        <p:spPr>
          <a:xfrm>
            <a:off x="137742" y="107903"/>
            <a:ext cx="8520257" cy="288000"/>
          </a:xfrm>
        </p:spPr>
        <p:txBody>
          <a:bodyPr>
            <a:normAutofit fontScale="90000"/>
          </a:bodyPr>
          <a:lstStyle/>
          <a:p>
            <a:r>
              <a:rPr lang="fr-FR" dirty="0"/>
              <a:t>SIMULATIONS SUR CAS TYPES FPE Représentatifs – </a:t>
            </a:r>
            <a:r>
              <a:rPr lang="fr-FR" u="sng" dirty="0"/>
              <a:t>Déplafonnement RAFP</a:t>
            </a:r>
          </a:p>
        </p:txBody>
      </p:sp>
      <p:sp>
        <p:nvSpPr>
          <p:cNvPr id="5" name="Espace réservé du contenu 2">
            <a:extLst>
              <a:ext uri="{FF2B5EF4-FFF2-40B4-BE49-F238E27FC236}">
                <a16:creationId xmlns:a16="http://schemas.microsoft.com/office/drawing/2014/main" id="{FC4F3D75-2B15-4BEE-B860-EEAB21ADF4BC}"/>
              </a:ext>
            </a:extLst>
          </p:cNvPr>
          <p:cNvSpPr txBox="1">
            <a:spLocks/>
          </p:cNvSpPr>
          <p:nvPr/>
        </p:nvSpPr>
        <p:spPr>
          <a:xfrm>
            <a:off x="108000" y="900000"/>
            <a:ext cx="9069977" cy="1336859"/>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dirty="0"/>
              <a:t>Option n°2 : </a:t>
            </a:r>
            <a:r>
              <a:rPr lang="fr-FR" b="0" dirty="0">
                <a:solidFill>
                  <a:schemeClr val="tx1"/>
                </a:solidFill>
              </a:rPr>
              <a:t>possibilité de contribuer volontairement sur 100% de la rémunération indexée (sur rémunération) (illustration </a:t>
            </a:r>
            <a:r>
              <a:rPr lang="fr-FR" dirty="0">
                <a:solidFill>
                  <a:schemeClr val="tx1"/>
                </a:solidFill>
              </a:rPr>
              <a:t>Polynésie Française, rémunération indexée = 84 % du TIB</a:t>
            </a:r>
            <a:r>
              <a:rPr lang="fr-FR" b="0" dirty="0">
                <a:solidFill>
                  <a:schemeClr val="tx1"/>
                </a:solidFill>
              </a:rPr>
              <a:t>)</a:t>
            </a:r>
          </a:p>
          <a:p>
            <a:pPr marL="285750" lvl="1" indent="-285750" algn="just">
              <a:buFont typeface="Wingdings" panose="05000000000000000000" pitchFamily="2" charset="2"/>
              <a:buChar char="§"/>
            </a:pPr>
            <a:endParaRPr lang="fr-FR" b="0" dirty="0">
              <a:solidFill>
                <a:schemeClr val="tx1"/>
              </a:solidFill>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p:txBody>
      </p:sp>
      <p:sp>
        <p:nvSpPr>
          <p:cNvPr id="9" name="ZoneTexte 8">
            <a:extLst>
              <a:ext uri="{FF2B5EF4-FFF2-40B4-BE49-F238E27FC236}">
                <a16:creationId xmlns:a16="http://schemas.microsoft.com/office/drawing/2014/main" id="{54A2547A-F142-475A-A272-4D3B863EDD79}"/>
              </a:ext>
            </a:extLst>
          </p:cNvPr>
          <p:cNvSpPr txBox="1"/>
          <p:nvPr/>
        </p:nvSpPr>
        <p:spPr>
          <a:xfrm>
            <a:off x="267245" y="3637001"/>
            <a:ext cx="3760925" cy="200055"/>
          </a:xfrm>
          <a:prstGeom prst="rect">
            <a:avLst/>
          </a:prstGeom>
          <a:noFill/>
        </p:spPr>
        <p:txBody>
          <a:bodyPr wrap="square" rtlCol="0">
            <a:spAutoFit/>
          </a:bodyPr>
          <a:lstStyle/>
          <a:p>
            <a:r>
              <a:rPr lang="fr-FR" sz="700" i="1" dirty="0">
                <a:latin typeface="Marianne" panose="02000000000000000000" pitchFamily="2" charset="0"/>
              </a:rPr>
              <a:t>Durée moyenne passée en Polynésie Française : 11 ans</a:t>
            </a:r>
          </a:p>
        </p:txBody>
      </p:sp>
      <p:sp>
        <p:nvSpPr>
          <p:cNvPr id="11" name="ZoneTexte 10">
            <a:extLst>
              <a:ext uri="{FF2B5EF4-FFF2-40B4-BE49-F238E27FC236}">
                <a16:creationId xmlns:a16="http://schemas.microsoft.com/office/drawing/2014/main" id="{B99D8441-901C-47D0-AB84-26CD3837CA7A}"/>
              </a:ext>
            </a:extLst>
          </p:cNvPr>
          <p:cNvSpPr txBox="1"/>
          <p:nvPr/>
        </p:nvSpPr>
        <p:spPr>
          <a:xfrm>
            <a:off x="804552" y="6533486"/>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a:t>
            </a:r>
            <a:r>
              <a:rPr lang="fr-FR" sz="900" b="1" i="1" dirty="0">
                <a:solidFill>
                  <a:srgbClr val="000000"/>
                </a:solidFill>
                <a:latin typeface="Marianne" panose="02000000000000000000" pitchFamily="2" charset="0"/>
              </a:rPr>
              <a:t>DGAFP</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sp>
        <p:nvSpPr>
          <p:cNvPr id="10" name="ZoneTexte 9">
            <a:extLst>
              <a:ext uri="{FF2B5EF4-FFF2-40B4-BE49-F238E27FC236}">
                <a16:creationId xmlns:a16="http://schemas.microsoft.com/office/drawing/2014/main" id="{4E6F4F9E-3E08-478B-8084-C8DE17B67939}"/>
              </a:ext>
            </a:extLst>
          </p:cNvPr>
          <p:cNvSpPr txBox="1"/>
          <p:nvPr/>
        </p:nvSpPr>
        <p:spPr>
          <a:xfrm>
            <a:off x="191004" y="4952215"/>
            <a:ext cx="8863883" cy="938719"/>
          </a:xfrm>
          <a:prstGeom prst="rect">
            <a:avLst/>
          </a:prstGeom>
          <a:noFill/>
        </p:spPr>
        <p:txBody>
          <a:bodyPr wrap="square" rtlCol="0">
            <a:spAutoFit/>
          </a:bodyPr>
          <a:lstStyle/>
          <a:p>
            <a:pPr algn="just"/>
            <a:r>
              <a:rPr lang="fr-FR" sz="1100" i="1" u="sng" dirty="0"/>
              <a:t>Note de lecture</a:t>
            </a:r>
            <a:r>
              <a:rPr lang="fr-FR" sz="1100" i="1" dirty="0"/>
              <a:t> : un</a:t>
            </a:r>
            <a:r>
              <a:rPr lang="fr-FR" sz="1100" b="1" i="1" dirty="0">
                <a:solidFill>
                  <a:srgbClr val="0095B7"/>
                </a:solidFill>
              </a:rPr>
              <a:t> professeur certifié </a:t>
            </a:r>
            <a:r>
              <a:rPr lang="fr-FR" sz="1100" i="1" dirty="0"/>
              <a:t>cotisant en moyenne </a:t>
            </a:r>
            <a:r>
              <a:rPr lang="fr-FR" sz="1100" b="1" i="1" dirty="0">
                <a:solidFill>
                  <a:srgbClr val="0095B7"/>
                </a:solidFill>
              </a:rPr>
              <a:t>184 € par mois </a:t>
            </a:r>
            <a:r>
              <a:rPr lang="fr-FR" sz="1100" i="1" dirty="0"/>
              <a:t>pendant </a:t>
            </a:r>
            <a:r>
              <a:rPr lang="fr-FR" sz="1100" b="1" i="1" dirty="0">
                <a:solidFill>
                  <a:srgbClr val="0095B7"/>
                </a:solidFill>
              </a:rPr>
              <a:t>25 ans </a:t>
            </a:r>
            <a:r>
              <a:rPr lang="fr-FR" sz="1100" i="1" dirty="0"/>
              <a:t>touchera un complément de retraite de</a:t>
            </a:r>
            <a:r>
              <a:rPr lang="fr-FR" sz="1100" b="1" i="1" dirty="0">
                <a:solidFill>
                  <a:srgbClr val="0095B7"/>
                </a:solidFill>
              </a:rPr>
              <a:t> 357 € par mois </a:t>
            </a:r>
            <a:r>
              <a:rPr lang="fr-FR" sz="1100" i="1" dirty="0"/>
              <a:t>pendant </a:t>
            </a:r>
            <a:r>
              <a:rPr lang="fr-FR" sz="1100" b="1" i="1" dirty="0">
                <a:solidFill>
                  <a:srgbClr val="0095B7"/>
                </a:solidFill>
              </a:rPr>
              <a:t>27 ans</a:t>
            </a:r>
          </a:p>
          <a:p>
            <a:pPr algn="just"/>
            <a:endParaRPr lang="fr-FR" sz="1100" b="1" i="1" dirty="0">
              <a:solidFill>
                <a:srgbClr val="0095B7"/>
              </a:solidFill>
            </a:endParaRPr>
          </a:p>
          <a:p>
            <a:pPr algn="just"/>
            <a:r>
              <a:rPr lang="fr-FR" sz="1100" i="1" dirty="0"/>
              <a:t>Le taux de remplacement correspond au pourcentage du dernier revenu, touché sous forme de pension RAFP, une fois à la retraite.</a:t>
            </a:r>
          </a:p>
          <a:p>
            <a:pPr marL="171450" indent="-171450" algn="just">
              <a:buFontTx/>
              <a:buChar char="-"/>
            </a:pPr>
            <a:endParaRPr lang="fr-FR" sz="1100" b="1" i="1" dirty="0">
              <a:solidFill>
                <a:srgbClr val="0095B7"/>
              </a:solidFill>
            </a:endParaRPr>
          </a:p>
        </p:txBody>
      </p:sp>
      <p:sp>
        <p:nvSpPr>
          <p:cNvPr id="2" name="Rectangle 1"/>
          <p:cNvSpPr/>
          <p:nvPr/>
        </p:nvSpPr>
        <p:spPr>
          <a:xfrm>
            <a:off x="6715785" y="358022"/>
            <a:ext cx="2339102" cy="369332"/>
          </a:xfrm>
          <a:prstGeom prst="rect">
            <a:avLst/>
          </a:prstGeom>
        </p:spPr>
        <p:txBody>
          <a:bodyPr wrap="none">
            <a:spAutoFit/>
          </a:bodyPr>
          <a:lstStyle/>
          <a:p>
            <a:r>
              <a:rPr lang="fr-FR" b="1" dirty="0">
                <a:solidFill>
                  <a:srgbClr val="C00000"/>
                </a:solidFill>
              </a:rPr>
              <a:t>Polynésie française</a:t>
            </a:r>
          </a:p>
        </p:txBody>
      </p:sp>
      <p:graphicFrame>
        <p:nvGraphicFramePr>
          <p:cNvPr id="12" name="Tableau 11">
            <a:extLst>
              <a:ext uri="{FF2B5EF4-FFF2-40B4-BE49-F238E27FC236}">
                <a16:creationId xmlns:a16="http://schemas.microsoft.com/office/drawing/2014/main" id="{9EC4C6B5-1513-4685-8C2E-ECE3BF88A3F4}"/>
              </a:ext>
            </a:extLst>
          </p:cNvPr>
          <p:cNvGraphicFramePr>
            <a:graphicFrameLocks noGrp="1"/>
          </p:cNvGraphicFramePr>
          <p:nvPr>
            <p:extLst>
              <p:ext uri="{D42A27DB-BD31-4B8C-83A1-F6EECF244321}">
                <p14:modId xmlns:p14="http://schemas.microsoft.com/office/powerpoint/2010/main" val="380886430"/>
              </p:ext>
            </p:extLst>
          </p:nvPr>
        </p:nvGraphicFramePr>
        <p:xfrm>
          <a:off x="261991" y="1530416"/>
          <a:ext cx="8499623" cy="3110682"/>
        </p:xfrm>
        <a:graphic>
          <a:graphicData uri="http://schemas.openxmlformats.org/drawingml/2006/table">
            <a:tbl>
              <a:tblPr/>
              <a:tblGrid>
                <a:gridCol w="1974133">
                  <a:extLst>
                    <a:ext uri="{9D8B030D-6E8A-4147-A177-3AD203B41FA5}">
                      <a16:colId xmlns:a16="http://schemas.microsoft.com/office/drawing/2014/main" val="20000"/>
                    </a:ext>
                  </a:extLst>
                </a:gridCol>
                <a:gridCol w="1305098">
                  <a:extLst>
                    <a:ext uri="{9D8B030D-6E8A-4147-A177-3AD203B41FA5}">
                      <a16:colId xmlns:a16="http://schemas.microsoft.com/office/drawing/2014/main" val="1239469995"/>
                    </a:ext>
                  </a:extLst>
                </a:gridCol>
                <a:gridCol w="1305098">
                  <a:extLst>
                    <a:ext uri="{9D8B030D-6E8A-4147-A177-3AD203B41FA5}">
                      <a16:colId xmlns:a16="http://schemas.microsoft.com/office/drawing/2014/main" val="20001"/>
                    </a:ext>
                  </a:extLst>
                </a:gridCol>
                <a:gridCol w="1305098">
                  <a:extLst>
                    <a:ext uri="{9D8B030D-6E8A-4147-A177-3AD203B41FA5}">
                      <a16:colId xmlns:a16="http://schemas.microsoft.com/office/drawing/2014/main" val="1485236818"/>
                    </a:ext>
                  </a:extLst>
                </a:gridCol>
                <a:gridCol w="1305098">
                  <a:extLst>
                    <a:ext uri="{9D8B030D-6E8A-4147-A177-3AD203B41FA5}">
                      <a16:colId xmlns:a16="http://schemas.microsoft.com/office/drawing/2014/main" val="2999165467"/>
                    </a:ext>
                  </a:extLst>
                </a:gridCol>
                <a:gridCol w="1305098">
                  <a:extLst>
                    <a:ext uri="{9D8B030D-6E8A-4147-A177-3AD203B41FA5}">
                      <a16:colId xmlns:a16="http://schemas.microsoft.com/office/drawing/2014/main" val="357009432"/>
                    </a:ext>
                  </a:extLst>
                </a:gridCol>
              </a:tblGrid>
              <a:tr h="883716">
                <a:tc>
                  <a:txBody>
                    <a:bodyPr/>
                    <a:lstStyle/>
                    <a:p>
                      <a:pPr algn="ctr" rtl="0" fontAlgn="ctr"/>
                      <a:r>
                        <a:rPr lang="fr-FR" sz="1000" b="1" i="0" u="none" strike="noStrike" dirty="0">
                          <a:solidFill>
                            <a:schemeClr val="bg1"/>
                          </a:solidFill>
                          <a:effectLst/>
                          <a:latin typeface="Marianne" panose="02000000000000000000" pitchFamily="2" charset="0"/>
                        </a:rPr>
                        <a:t>Cas-type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Années de cotisations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Montant Cotisation mensuel agent</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Montant Pension </a:t>
                      </a:r>
                    </a:p>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mensuel</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Total cotisations versées agent </a:t>
                      </a:r>
                      <a:br>
                        <a:rPr lang="fr-FR" sz="1000" b="1" i="0" u="none" strike="noStrike" kern="1200" dirty="0">
                          <a:solidFill>
                            <a:schemeClr val="bg1"/>
                          </a:solidFill>
                          <a:effectLst/>
                          <a:latin typeface="Marianne" panose="02000000000000000000" pitchFamily="2" charset="0"/>
                          <a:ea typeface="+mn-ea"/>
                          <a:cs typeface="+mn-cs"/>
                        </a:rPr>
                      </a:br>
                      <a:r>
                        <a:rPr lang="fr-FR" sz="1000" b="1" i="0" u="none" strike="noStrike" kern="1200" dirty="0">
                          <a:solidFill>
                            <a:schemeClr val="bg1"/>
                          </a:solidFill>
                          <a:effectLst/>
                          <a:latin typeface="Marianne" panose="02000000000000000000" pitchFamily="2" charset="0"/>
                          <a:ea typeface="+mn-ea"/>
                          <a:cs typeface="+mn-cs"/>
                        </a:rPr>
                        <a:t>= </a:t>
                      </a:r>
                      <a:br>
                        <a:rPr lang="fr-FR" sz="1000" b="1" i="0" u="none" strike="noStrike" kern="1200" dirty="0">
                          <a:solidFill>
                            <a:schemeClr val="bg1"/>
                          </a:solidFill>
                          <a:effectLst/>
                          <a:latin typeface="Marianne" panose="02000000000000000000" pitchFamily="2" charset="0"/>
                          <a:ea typeface="+mn-ea"/>
                          <a:cs typeface="+mn-cs"/>
                        </a:rPr>
                      </a:br>
                      <a:r>
                        <a:rPr lang="fr-FR" sz="1000" b="1" i="0" u="none" strike="noStrike" kern="1200" dirty="0">
                          <a:solidFill>
                            <a:schemeClr val="bg1"/>
                          </a:solidFill>
                          <a:effectLst/>
                          <a:latin typeface="Marianne" panose="02000000000000000000" pitchFamily="2" charset="0"/>
                          <a:ea typeface="+mn-ea"/>
                          <a:cs typeface="+mn-cs"/>
                        </a:rPr>
                        <a:t>(= 50% Total pensions payées)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00" b="1" i="0" u="none" strike="noStrike" kern="1200" dirty="0">
                          <a:solidFill>
                            <a:schemeClr val="bg1"/>
                          </a:solidFill>
                          <a:effectLst/>
                          <a:latin typeface="Marianne" panose="02000000000000000000" pitchFamily="2" charset="0"/>
                          <a:ea typeface="+mn-ea"/>
                          <a:cs typeface="+mn-cs"/>
                        </a:rPr>
                        <a:t>Taux de remplacement</a:t>
                      </a:r>
                    </a:p>
                    <a:p>
                      <a:pPr marL="0" algn="ctr" defTabSz="914400" rtl="0" eaLnBrk="1" fontAlgn="ctr" latinLnBrk="0" hangingPunct="1"/>
                      <a:endParaRPr lang="fr-FR" sz="1000" b="1" i="0" u="none" strike="noStrike" kern="1200" dirty="0">
                        <a:solidFill>
                          <a:schemeClr val="bg1"/>
                        </a:solidFill>
                        <a:effectLst/>
                        <a:latin typeface="Marianne" panose="02000000000000000000" pitchFamily="2" charset="0"/>
                        <a:ea typeface="+mn-ea"/>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extLst>
                  <a:ext uri="{0D108BD9-81ED-4DB2-BD59-A6C34878D82A}">
                    <a16:rowId xmlns:a16="http://schemas.microsoft.com/office/drawing/2014/main" val="251816133"/>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170 €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331 €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50 998 €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4,4 %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184 €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357 €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55 113 €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4,5 %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3078046028"/>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127 €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247 €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38 020 €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4,3 %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03009196"/>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95 €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184 €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23 394 €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4,5 %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33008585"/>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fr-FR" sz="900" b="1" i="0" u="none" strike="noStrike" dirty="0">
                        <a:solidFill>
                          <a:schemeClr val="accent5"/>
                        </a:solidFill>
                        <a:effectLst/>
                        <a:latin typeface="Marianne" panose="02000000000000000000" pitchFamily="2" charset="0"/>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3422245"/>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149 €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116 €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17 917 €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0392068"/>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159 €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123 €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19 007 €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52091817"/>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111 €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87 €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13 362 €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96968606"/>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87 €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68 €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10 471 €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7282830"/>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fr-FR" sz="900" b="1" i="0" u="none" strike="noStrike" dirty="0">
                        <a:solidFill>
                          <a:schemeClr val="accent5"/>
                        </a:solidFill>
                        <a:effectLst/>
                        <a:latin typeface="Marianne" panose="02000000000000000000" pitchFamily="2" charset="0"/>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51325647"/>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140 €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54 €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8 381 €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12272994"/>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155 €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60 €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9 296 €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70714539"/>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109 €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43 €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6 565 €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45507490"/>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84 €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33 €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5 059 €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0,8 %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6324745"/>
                  </a:ext>
                </a:extLst>
              </a:tr>
            </a:tbl>
          </a:graphicData>
        </a:graphic>
      </p:graphicFrame>
      <p:sp>
        <p:nvSpPr>
          <p:cNvPr id="13" name="ZoneTexte 12">
            <a:extLst>
              <a:ext uri="{FF2B5EF4-FFF2-40B4-BE49-F238E27FC236}">
                <a16:creationId xmlns:a16="http://schemas.microsoft.com/office/drawing/2014/main" id="{5415F94F-49EF-4683-A8E9-B908BEBDB16D}"/>
              </a:ext>
            </a:extLst>
          </p:cNvPr>
          <p:cNvSpPr txBox="1"/>
          <p:nvPr/>
        </p:nvSpPr>
        <p:spPr>
          <a:xfrm>
            <a:off x="191004" y="4693498"/>
            <a:ext cx="3760925" cy="200055"/>
          </a:xfrm>
          <a:prstGeom prst="rect">
            <a:avLst/>
          </a:prstGeom>
          <a:noFill/>
        </p:spPr>
        <p:txBody>
          <a:bodyPr wrap="square" rtlCol="0">
            <a:spAutoFit/>
          </a:bodyPr>
          <a:lstStyle/>
          <a:p>
            <a:r>
              <a:rPr lang="fr-FR" sz="700" i="1" dirty="0">
                <a:latin typeface="Marianne" panose="02000000000000000000" pitchFamily="2" charset="0"/>
              </a:rPr>
              <a:t>Durée moyenne passée Polynésie Française : 11 ans</a:t>
            </a:r>
          </a:p>
        </p:txBody>
      </p:sp>
      <p:sp>
        <p:nvSpPr>
          <p:cNvPr id="15" name="ZoneTexte 14">
            <a:extLst>
              <a:ext uri="{FF2B5EF4-FFF2-40B4-BE49-F238E27FC236}">
                <a16:creationId xmlns:a16="http://schemas.microsoft.com/office/drawing/2014/main" id="{0DDF7626-C822-492B-B12A-4F6FE0385195}"/>
              </a:ext>
            </a:extLst>
          </p:cNvPr>
          <p:cNvSpPr txBox="1"/>
          <p:nvPr/>
        </p:nvSpPr>
        <p:spPr>
          <a:xfrm>
            <a:off x="170552" y="6112659"/>
            <a:ext cx="8761991" cy="230832"/>
          </a:xfrm>
          <a:prstGeom prst="rect">
            <a:avLst/>
          </a:prstGeom>
          <a:noFill/>
        </p:spPr>
        <p:txBody>
          <a:bodyPr wrap="square" rtlCol="0">
            <a:spAutoFit/>
          </a:bodyPr>
          <a:lstStyle/>
          <a:p>
            <a:pPr algn="just"/>
            <a:r>
              <a:rPr lang="fr-FR" sz="900" i="1" dirty="0"/>
              <a:t>* en cas de non saturation, l’assiette constituée de la rémunération indexée sera prioritairement affectée à la partie obligatoire  </a:t>
            </a:r>
            <a:endParaRPr lang="fr-FR" sz="900" b="1" i="1" dirty="0">
              <a:solidFill>
                <a:srgbClr val="0095B7"/>
              </a:solidFill>
            </a:endParaRPr>
          </a:p>
        </p:txBody>
      </p:sp>
    </p:spTree>
    <p:extLst>
      <p:ext uri="{BB962C8B-B14F-4D97-AF65-F5344CB8AC3E}">
        <p14:creationId xmlns:p14="http://schemas.microsoft.com/office/powerpoint/2010/main" val="2613098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54FDD57B-A16C-4094-A7EF-A95177B0FA78}"/>
              </a:ext>
            </a:extLst>
          </p:cNvPr>
          <p:cNvSpPr>
            <a:spLocks noGrp="1"/>
          </p:cNvSpPr>
          <p:nvPr>
            <p:ph type="sldNum" sz="quarter" idx="12"/>
          </p:nvPr>
        </p:nvSpPr>
        <p:spPr/>
        <p:txBody>
          <a:bodyPr/>
          <a:lstStyle/>
          <a:p>
            <a:fld id="{3B06EBDD-958C-4AE8-A34D-C4DA2B38600E}" type="slidenum">
              <a:rPr lang="fr-FR" smtClean="0"/>
              <a:t>14</a:t>
            </a:fld>
            <a:endParaRPr lang="fr-FR"/>
          </a:p>
        </p:txBody>
      </p:sp>
      <p:sp>
        <p:nvSpPr>
          <p:cNvPr id="4" name="Titre 3">
            <a:extLst>
              <a:ext uri="{FF2B5EF4-FFF2-40B4-BE49-F238E27FC236}">
                <a16:creationId xmlns:a16="http://schemas.microsoft.com/office/drawing/2014/main" id="{6EB660B4-9E52-4F48-8DFB-92430DF44127}"/>
              </a:ext>
            </a:extLst>
          </p:cNvPr>
          <p:cNvSpPr>
            <a:spLocks noGrp="1"/>
          </p:cNvSpPr>
          <p:nvPr>
            <p:ph type="title"/>
          </p:nvPr>
        </p:nvSpPr>
        <p:spPr>
          <a:xfrm>
            <a:off x="137742" y="107903"/>
            <a:ext cx="8520257" cy="288000"/>
          </a:xfrm>
        </p:spPr>
        <p:txBody>
          <a:bodyPr>
            <a:normAutofit fontScale="90000"/>
          </a:bodyPr>
          <a:lstStyle/>
          <a:p>
            <a:r>
              <a:rPr lang="fr-FR" dirty="0"/>
              <a:t>SIMULATIONS SUR CAS TYPES FPE Représentatifs – </a:t>
            </a:r>
            <a:r>
              <a:rPr lang="fr-FR" u="sng" dirty="0"/>
              <a:t>Déplafonnement RAFP</a:t>
            </a:r>
          </a:p>
        </p:txBody>
      </p:sp>
      <p:sp>
        <p:nvSpPr>
          <p:cNvPr id="5" name="Espace réservé du contenu 2">
            <a:extLst>
              <a:ext uri="{FF2B5EF4-FFF2-40B4-BE49-F238E27FC236}">
                <a16:creationId xmlns:a16="http://schemas.microsoft.com/office/drawing/2014/main" id="{FC4F3D75-2B15-4BEE-B860-EEAB21ADF4BC}"/>
              </a:ext>
            </a:extLst>
          </p:cNvPr>
          <p:cNvSpPr txBox="1">
            <a:spLocks/>
          </p:cNvSpPr>
          <p:nvPr/>
        </p:nvSpPr>
        <p:spPr>
          <a:xfrm>
            <a:off x="108000" y="900000"/>
            <a:ext cx="9069977" cy="1336859"/>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dirty="0"/>
              <a:t>Option n°2 : </a:t>
            </a:r>
            <a:r>
              <a:rPr lang="fr-FR" b="0" dirty="0">
                <a:solidFill>
                  <a:schemeClr val="tx1"/>
                </a:solidFill>
              </a:rPr>
              <a:t>possibilité de contribuer volontairement sur 100% de la rémunération indexée (sur rémunération) (illustration </a:t>
            </a:r>
            <a:r>
              <a:rPr lang="fr-FR" dirty="0">
                <a:solidFill>
                  <a:schemeClr val="tx1"/>
                </a:solidFill>
              </a:rPr>
              <a:t>Nouvelle-Calédonie, rémunération indexée = 73 % du TIB</a:t>
            </a:r>
            <a:r>
              <a:rPr lang="fr-FR" b="0" dirty="0">
                <a:solidFill>
                  <a:schemeClr val="tx1"/>
                </a:solidFill>
              </a:rPr>
              <a:t>)</a:t>
            </a:r>
          </a:p>
          <a:p>
            <a:pPr marL="285750" lvl="1" indent="-285750" algn="just">
              <a:buFont typeface="Wingdings" panose="05000000000000000000" pitchFamily="2" charset="2"/>
              <a:buChar char="§"/>
            </a:pPr>
            <a:endParaRPr lang="fr-FR" b="0" dirty="0">
              <a:solidFill>
                <a:schemeClr val="tx1"/>
              </a:solidFill>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lvl="1" algn="just"/>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a:p>
            <a:pPr marL="285750" lvl="1" indent="-285750" algn="just">
              <a:buFont typeface="Wingdings" panose="05000000000000000000" pitchFamily="2" charset="2"/>
              <a:buChar char="§"/>
            </a:pPr>
            <a:endParaRPr lang="fr-FR" dirty="0">
              <a:latin typeface="Marianne" panose="02000000000000000000" pitchFamily="2" charset="0"/>
            </a:endParaRPr>
          </a:p>
        </p:txBody>
      </p:sp>
      <p:sp>
        <p:nvSpPr>
          <p:cNvPr id="9" name="ZoneTexte 8">
            <a:extLst>
              <a:ext uri="{FF2B5EF4-FFF2-40B4-BE49-F238E27FC236}">
                <a16:creationId xmlns:a16="http://schemas.microsoft.com/office/drawing/2014/main" id="{54A2547A-F142-475A-A272-4D3B863EDD79}"/>
              </a:ext>
            </a:extLst>
          </p:cNvPr>
          <p:cNvSpPr txBox="1"/>
          <p:nvPr/>
        </p:nvSpPr>
        <p:spPr>
          <a:xfrm>
            <a:off x="267245" y="3637001"/>
            <a:ext cx="3760925" cy="200055"/>
          </a:xfrm>
          <a:prstGeom prst="rect">
            <a:avLst/>
          </a:prstGeom>
          <a:noFill/>
        </p:spPr>
        <p:txBody>
          <a:bodyPr wrap="square" rtlCol="0">
            <a:spAutoFit/>
          </a:bodyPr>
          <a:lstStyle/>
          <a:p>
            <a:r>
              <a:rPr lang="fr-FR" sz="700" i="1" dirty="0">
                <a:latin typeface="Marianne" panose="02000000000000000000" pitchFamily="2" charset="0"/>
              </a:rPr>
              <a:t>Durée moyenne passée en Polynésie Française : 11 ans</a:t>
            </a:r>
          </a:p>
        </p:txBody>
      </p:sp>
      <p:sp>
        <p:nvSpPr>
          <p:cNvPr id="11" name="ZoneTexte 10">
            <a:extLst>
              <a:ext uri="{FF2B5EF4-FFF2-40B4-BE49-F238E27FC236}">
                <a16:creationId xmlns:a16="http://schemas.microsoft.com/office/drawing/2014/main" id="{B99D8441-901C-47D0-AB84-26CD3837CA7A}"/>
              </a:ext>
            </a:extLst>
          </p:cNvPr>
          <p:cNvSpPr txBox="1"/>
          <p:nvPr/>
        </p:nvSpPr>
        <p:spPr>
          <a:xfrm>
            <a:off x="804552" y="6533486"/>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a:t>
            </a:r>
            <a:r>
              <a:rPr lang="fr-FR" sz="900" b="1" i="1" dirty="0">
                <a:solidFill>
                  <a:srgbClr val="000000"/>
                </a:solidFill>
                <a:latin typeface="Marianne" panose="02000000000000000000" pitchFamily="2" charset="0"/>
              </a:rPr>
              <a:t>DGAFP</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sp>
        <p:nvSpPr>
          <p:cNvPr id="10" name="ZoneTexte 9">
            <a:extLst>
              <a:ext uri="{FF2B5EF4-FFF2-40B4-BE49-F238E27FC236}">
                <a16:creationId xmlns:a16="http://schemas.microsoft.com/office/drawing/2014/main" id="{4E6F4F9E-3E08-478B-8084-C8DE17B67939}"/>
              </a:ext>
            </a:extLst>
          </p:cNvPr>
          <p:cNvSpPr txBox="1"/>
          <p:nvPr/>
        </p:nvSpPr>
        <p:spPr>
          <a:xfrm>
            <a:off x="191004" y="4959835"/>
            <a:ext cx="8863883" cy="938719"/>
          </a:xfrm>
          <a:prstGeom prst="rect">
            <a:avLst/>
          </a:prstGeom>
          <a:noFill/>
        </p:spPr>
        <p:txBody>
          <a:bodyPr wrap="square" rtlCol="0">
            <a:spAutoFit/>
          </a:bodyPr>
          <a:lstStyle/>
          <a:p>
            <a:pPr algn="just"/>
            <a:r>
              <a:rPr lang="fr-FR" sz="1100" i="1" u="sng" dirty="0"/>
              <a:t>Note de lecture</a:t>
            </a:r>
            <a:r>
              <a:rPr lang="fr-FR" sz="1100" i="1" dirty="0"/>
              <a:t> : un</a:t>
            </a:r>
            <a:r>
              <a:rPr lang="fr-FR" sz="1100" b="1" i="1" dirty="0">
                <a:solidFill>
                  <a:srgbClr val="0095B7"/>
                </a:solidFill>
              </a:rPr>
              <a:t> professeur certifié </a:t>
            </a:r>
            <a:r>
              <a:rPr lang="fr-FR" sz="1100" i="1" dirty="0"/>
              <a:t>cotisant en moyenne </a:t>
            </a:r>
            <a:r>
              <a:rPr lang="fr-FR" sz="1100" b="1" i="1" dirty="0">
                <a:solidFill>
                  <a:srgbClr val="0095B7"/>
                </a:solidFill>
              </a:rPr>
              <a:t>156 € par mois </a:t>
            </a:r>
            <a:r>
              <a:rPr lang="fr-FR" sz="1100" i="1" dirty="0"/>
              <a:t>pendant </a:t>
            </a:r>
            <a:r>
              <a:rPr lang="fr-FR" sz="1100" b="1" i="1" dirty="0">
                <a:solidFill>
                  <a:srgbClr val="0095B7"/>
                </a:solidFill>
              </a:rPr>
              <a:t>25 ans </a:t>
            </a:r>
            <a:r>
              <a:rPr lang="fr-FR" sz="1100" i="1" dirty="0"/>
              <a:t>touchera un complément de retraite de</a:t>
            </a:r>
            <a:r>
              <a:rPr lang="fr-FR" sz="1100" b="1" i="1" dirty="0">
                <a:solidFill>
                  <a:srgbClr val="0095B7"/>
                </a:solidFill>
              </a:rPr>
              <a:t> 303 € par mois </a:t>
            </a:r>
            <a:r>
              <a:rPr lang="fr-FR" sz="1100" i="1" dirty="0"/>
              <a:t>pendant </a:t>
            </a:r>
            <a:r>
              <a:rPr lang="fr-FR" sz="1100" b="1" i="1" dirty="0">
                <a:solidFill>
                  <a:srgbClr val="0095B7"/>
                </a:solidFill>
              </a:rPr>
              <a:t>27 ans</a:t>
            </a:r>
          </a:p>
          <a:p>
            <a:pPr algn="just"/>
            <a:endParaRPr lang="fr-FR" sz="1100" b="1" i="1" dirty="0">
              <a:solidFill>
                <a:srgbClr val="0095B7"/>
              </a:solidFill>
            </a:endParaRPr>
          </a:p>
          <a:p>
            <a:pPr algn="just"/>
            <a:r>
              <a:rPr lang="fr-FR" sz="1100" i="1" dirty="0"/>
              <a:t>Le taux de remplacement correspond au pourcentage du dernier revenu, touché sous forme de pension RAFP, une fois à la retraite.</a:t>
            </a:r>
          </a:p>
          <a:p>
            <a:pPr marL="171450" indent="-171450" algn="just">
              <a:buFontTx/>
              <a:buChar char="-"/>
            </a:pPr>
            <a:endParaRPr lang="fr-FR" sz="1100" b="1" i="1" dirty="0">
              <a:solidFill>
                <a:srgbClr val="0095B7"/>
              </a:solidFill>
            </a:endParaRPr>
          </a:p>
        </p:txBody>
      </p:sp>
      <p:sp>
        <p:nvSpPr>
          <p:cNvPr id="2" name="Rectangle 1"/>
          <p:cNvSpPr/>
          <p:nvPr/>
        </p:nvSpPr>
        <p:spPr>
          <a:xfrm>
            <a:off x="6715785" y="358022"/>
            <a:ext cx="2339102" cy="369332"/>
          </a:xfrm>
          <a:prstGeom prst="rect">
            <a:avLst/>
          </a:prstGeom>
        </p:spPr>
        <p:txBody>
          <a:bodyPr wrap="none">
            <a:spAutoFit/>
          </a:bodyPr>
          <a:lstStyle/>
          <a:p>
            <a:r>
              <a:rPr lang="fr-FR" b="1" dirty="0">
                <a:solidFill>
                  <a:srgbClr val="C00000"/>
                </a:solidFill>
              </a:rPr>
              <a:t>Nouvelle Calédonie</a:t>
            </a:r>
          </a:p>
        </p:txBody>
      </p:sp>
      <p:graphicFrame>
        <p:nvGraphicFramePr>
          <p:cNvPr id="12" name="Tableau 11">
            <a:extLst>
              <a:ext uri="{FF2B5EF4-FFF2-40B4-BE49-F238E27FC236}">
                <a16:creationId xmlns:a16="http://schemas.microsoft.com/office/drawing/2014/main" id="{9EC4C6B5-1513-4685-8C2E-ECE3BF88A3F4}"/>
              </a:ext>
            </a:extLst>
          </p:cNvPr>
          <p:cNvGraphicFramePr>
            <a:graphicFrameLocks noGrp="1"/>
          </p:cNvGraphicFramePr>
          <p:nvPr>
            <p:extLst>
              <p:ext uri="{D42A27DB-BD31-4B8C-83A1-F6EECF244321}">
                <p14:modId xmlns:p14="http://schemas.microsoft.com/office/powerpoint/2010/main" val="2031302515"/>
              </p:ext>
            </p:extLst>
          </p:nvPr>
        </p:nvGraphicFramePr>
        <p:xfrm>
          <a:off x="261991" y="1530416"/>
          <a:ext cx="8499623" cy="3110682"/>
        </p:xfrm>
        <a:graphic>
          <a:graphicData uri="http://schemas.openxmlformats.org/drawingml/2006/table">
            <a:tbl>
              <a:tblPr/>
              <a:tblGrid>
                <a:gridCol w="1990758">
                  <a:extLst>
                    <a:ext uri="{9D8B030D-6E8A-4147-A177-3AD203B41FA5}">
                      <a16:colId xmlns:a16="http://schemas.microsoft.com/office/drawing/2014/main" val="20000"/>
                    </a:ext>
                  </a:extLst>
                </a:gridCol>
                <a:gridCol w="1301773">
                  <a:extLst>
                    <a:ext uri="{9D8B030D-6E8A-4147-A177-3AD203B41FA5}">
                      <a16:colId xmlns:a16="http://schemas.microsoft.com/office/drawing/2014/main" val="1239469995"/>
                    </a:ext>
                  </a:extLst>
                </a:gridCol>
                <a:gridCol w="1301773">
                  <a:extLst>
                    <a:ext uri="{9D8B030D-6E8A-4147-A177-3AD203B41FA5}">
                      <a16:colId xmlns:a16="http://schemas.microsoft.com/office/drawing/2014/main" val="20001"/>
                    </a:ext>
                  </a:extLst>
                </a:gridCol>
                <a:gridCol w="1301773">
                  <a:extLst>
                    <a:ext uri="{9D8B030D-6E8A-4147-A177-3AD203B41FA5}">
                      <a16:colId xmlns:a16="http://schemas.microsoft.com/office/drawing/2014/main" val="1485236818"/>
                    </a:ext>
                  </a:extLst>
                </a:gridCol>
                <a:gridCol w="1301773">
                  <a:extLst>
                    <a:ext uri="{9D8B030D-6E8A-4147-A177-3AD203B41FA5}">
                      <a16:colId xmlns:a16="http://schemas.microsoft.com/office/drawing/2014/main" val="2999165467"/>
                    </a:ext>
                  </a:extLst>
                </a:gridCol>
                <a:gridCol w="1301773">
                  <a:extLst>
                    <a:ext uri="{9D8B030D-6E8A-4147-A177-3AD203B41FA5}">
                      <a16:colId xmlns:a16="http://schemas.microsoft.com/office/drawing/2014/main" val="357009432"/>
                    </a:ext>
                  </a:extLst>
                </a:gridCol>
              </a:tblGrid>
              <a:tr h="883716">
                <a:tc>
                  <a:txBody>
                    <a:bodyPr/>
                    <a:lstStyle/>
                    <a:p>
                      <a:pPr algn="ctr" rtl="0" fontAlgn="ctr"/>
                      <a:r>
                        <a:rPr lang="fr-FR" sz="1000" b="1" i="0" u="none" strike="noStrike" dirty="0">
                          <a:solidFill>
                            <a:schemeClr val="bg1"/>
                          </a:solidFill>
                          <a:effectLst/>
                          <a:latin typeface="Marianne" panose="02000000000000000000" pitchFamily="2" charset="0"/>
                        </a:rPr>
                        <a:t>Cas-type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Années de cotisations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Montant Cotisation mensuel agent</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Montant Pension </a:t>
                      </a:r>
                    </a:p>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mensuel</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algn="ctr" defTabSz="914400" rtl="0" eaLnBrk="1" fontAlgn="ctr" latinLnBrk="0" hangingPunct="1"/>
                      <a:r>
                        <a:rPr lang="fr-FR" sz="1000" b="1" i="0" u="none" strike="noStrike" kern="1200" dirty="0">
                          <a:solidFill>
                            <a:schemeClr val="bg1"/>
                          </a:solidFill>
                          <a:effectLst/>
                          <a:latin typeface="Marianne" panose="02000000000000000000" pitchFamily="2" charset="0"/>
                          <a:ea typeface="+mn-ea"/>
                          <a:cs typeface="+mn-cs"/>
                        </a:rPr>
                        <a:t>Total cotisations versées agent </a:t>
                      </a:r>
                      <a:br>
                        <a:rPr lang="fr-FR" sz="1000" b="1" i="0" u="none" strike="noStrike" kern="1200" dirty="0">
                          <a:solidFill>
                            <a:schemeClr val="bg1"/>
                          </a:solidFill>
                          <a:effectLst/>
                          <a:latin typeface="Marianne" panose="02000000000000000000" pitchFamily="2" charset="0"/>
                          <a:ea typeface="+mn-ea"/>
                          <a:cs typeface="+mn-cs"/>
                        </a:rPr>
                      </a:br>
                      <a:r>
                        <a:rPr lang="fr-FR" sz="1000" b="1" i="0" u="none" strike="noStrike" kern="1200" dirty="0">
                          <a:solidFill>
                            <a:schemeClr val="bg1"/>
                          </a:solidFill>
                          <a:effectLst/>
                          <a:latin typeface="Marianne" panose="02000000000000000000" pitchFamily="2" charset="0"/>
                          <a:ea typeface="+mn-ea"/>
                          <a:cs typeface="+mn-cs"/>
                        </a:rPr>
                        <a:t>= </a:t>
                      </a:r>
                      <a:br>
                        <a:rPr lang="fr-FR" sz="1000" b="1" i="0" u="none" strike="noStrike" kern="1200" dirty="0">
                          <a:solidFill>
                            <a:schemeClr val="bg1"/>
                          </a:solidFill>
                          <a:effectLst/>
                          <a:latin typeface="Marianne" panose="02000000000000000000" pitchFamily="2" charset="0"/>
                          <a:ea typeface="+mn-ea"/>
                          <a:cs typeface="+mn-cs"/>
                        </a:rPr>
                      </a:br>
                      <a:r>
                        <a:rPr lang="fr-FR" sz="1000" b="1" i="0" u="none" strike="noStrike" kern="1200" dirty="0">
                          <a:solidFill>
                            <a:schemeClr val="bg1"/>
                          </a:solidFill>
                          <a:effectLst/>
                          <a:latin typeface="Marianne" panose="02000000000000000000" pitchFamily="2" charset="0"/>
                          <a:ea typeface="+mn-ea"/>
                          <a:cs typeface="+mn-cs"/>
                        </a:rPr>
                        <a:t>(= 50% Total pensions payées)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00" b="1" i="0" u="none" strike="noStrike" kern="1200" dirty="0">
                          <a:solidFill>
                            <a:schemeClr val="bg1"/>
                          </a:solidFill>
                          <a:effectLst/>
                          <a:latin typeface="Marianne" panose="02000000000000000000" pitchFamily="2" charset="0"/>
                          <a:ea typeface="+mn-ea"/>
                          <a:cs typeface="+mn-cs"/>
                        </a:rPr>
                        <a:t>Taux de remplacement</a:t>
                      </a:r>
                    </a:p>
                    <a:p>
                      <a:pPr marL="0" algn="ctr" defTabSz="914400" rtl="0" eaLnBrk="1" fontAlgn="ctr" latinLnBrk="0" hangingPunct="1"/>
                      <a:endParaRPr lang="fr-FR" sz="1000" b="1" i="0" u="none" strike="noStrike" kern="1200" dirty="0">
                        <a:solidFill>
                          <a:schemeClr val="bg1"/>
                        </a:solidFill>
                        <a:effectLst/>
                        <a:latin typeface="Marianne" panose="02000000000000000000" pitchFamily="2" charset="0"/>
                        <a:ea typeface="+mn-ea"/>
                        <a:cs typeface="+mn-cs"/>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extLst>
                  <a:ext uri="{0D108BD9-81ED-4DB2-BD59-A6C34878D82A}">
                    <a16:rowId xmlns:a16="http://schemas.microsoft.com/office/drawing/2014/main" val="251816133"/>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144 €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279 €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43 079 €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4,0 %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156 €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303 €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46 669 €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4,0 %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3078046028"/>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110 €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214 €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33 041 €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3,9 %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03009196"/>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82 €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159 €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24 583 €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4,1 %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33008585"/>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fr-FR" sz="900" b="1" i="0" u="none" strike="noStrike" dirty="0">
                        <a:solidFill>
                          <a:schemeClr val="accent5"/>
                        </a:solidFill>
                        <a:effectLst/>
                        <a:latin typeface="Marianne" panose="02000000000000000000" pitchFamily="2" charset="0"/>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3422245"/>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126 €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98 €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15 135 €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0392068"/>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134 €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104 €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16 095 €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52091817"/>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97 €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75 €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11 612 €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1,4 %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96968606"/>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10</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76 €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59 €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9 066 €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1,5 %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7282830"/>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fr-FR" sz="900" b="1" i="0" u="none" strike="noStrike" dirty="0">
                        <a:solidFill>
                          <a:schemeClr val="accent5"/>
                        </a:solidFill>
                        <a:effectLst/>
                        <a:latin typeface="Marianne" panose="02000000000000000000" pitchFamily="2" charset="0"/>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endParaRPr lang="fr-FR" sz="900" b="1" i="0" u="none" strike="noStrike" kern="1200" dirty="0">
                        <a:solidFill>
                          <a:schemeClr val="accent5"/>
                        </a:solidFill>
                        <a:effectLst/>
                        <a:latin typeface="Marianne" panose="02000000000000000000" pitchFamily="2" charset="0"/>
                        <a:ea typeface="+mn-ea"/>
                        <a:cs typeface="+mn-cs"/>
                      </a:endParaRP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51325647"/>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1"/>
                          </a:solidFill>
                          <a:effectLst/>
                          <a:latin typeface="Marianne" panose="02000000000000000000" pitchFamily="2" charset="0"/>
                        </a:rPr>
                        <a:t>Professeur des écoles</a:t>
                      </a:r>
                      <a:endParaRPr lang="fr-FR" sz="900" b="0" i="0" u="none" strike="noStrike" dirty="0">
                        <a:solidFill>
                          <a:srgbClr val="FFFFFF"/>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118 €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46 €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7 080 €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1"/>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512272994"/>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lumMod val="75000"/>
                            </a:schemeClr>
                          </a:solidFill>
                          <a:effectLst/>
                          <a:latin typeface="Marianne" panose="02000000000000000000" pitchFamily="2" charset="0"/>
                        </a:rPr>
                        <a:t>Professeur certifié</a:t>
                      </a:r>
                      <a:endParaRPr lang="fr-FR" sz="900" b="0" i="0" u="none" strike="noStrike" dirty="0">
                        <a:solidFill>
                          <a:schemeClr val="accent4">
                            <a:lumMod val="75000"/>
                          </a:schemeClr>
                        </a:solidFill>
                        <a:effectLst/>
                        <a:latin typeface="Marianne" panose="02000000000000000000" pitchFamily="2"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131 €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51 €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7 872 €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4">
                              <a:lumMod val="75000"/>
                            </a:schemeClr>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370714539"/>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4"/>
                          </a:solidFill>
                          <a:effectLst/>
                          <a:latin typeface="Marianne" panose="02000000000000000000" pitchFamily="2" charset="0"/>
                        </a:rPr>
                        <a:t>Personnel de la police nationale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95 €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37 €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5 705 €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3"/>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745507490"/>
                  </a:ext>
                </a:extLst>
              </a:tr>
              <a:tr h="15906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fr-FR" sz="900" b="1" i="0" u="none" strike="noStrike" dirty="0">
                          <a:solidFill>
                            <a:schemeClr val="accent5"/>
                          </a:solidFill>
                          <a:effectLst/>
                          <a:latin typeface="Marianne" panose="02000000000000000000" pitchFamily="2" charset="0"/>
                        </a:rPr>
                        <a:t>Adjoint administratif </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5</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73 €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28 €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4 380 €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marL="0" algn="r" defTabSz="914400" rtl="0" eaLnBrk="1" fontAlgn="b" latinLnBrk="0" hangingPunct="1"/>
                      <a:r>
                        <a:rPr lang="fr-FR" sz="900" b="1" i="0" u="none" strike="noStrike" kern="1200" dirty="0">
                          <a:solidFill>
                            <a:schemeClr val="accent5"/>
                          </a:solidFill>
                          <a:effectLst/>
                          <a:latin typeface="Marianne" panose="02000000000000000000" pitchFamily="2" charset="0"/>
                          <a:ea typeface="+mn-ea"/>
                          <a:cs typeface="+mn-cs"/>
                        </a:rPr>
                        <a:t> 0,7 %</a:t>
                      </a:r>
                    </a:p>
                  </a:txBody>
                  <a:tcPr marL="0" marR="0" marT="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066324745"/>
                  </a:ext>
                </a:extLst>
              </a:tr>
            </a:tbl>
          </a:graphicData>
        </a:graphic>
      </p:graphicFrame>
      <p:sp>
        <p:nvSpPr>
          <p:cNvPr id="13" name="ZoneTexte 12">
            <a:extLst>
              <a:ext uri="{FF2B5EF4-FFF2-40B4-BE49-F238E27FC236}">
                <a16:creationId xmlns:a16="http://schemas.microsoft.com/office/drawing/2014/main" id="{CB0C2845-FD6D-4C6B-A860-2F23C40963E1}"/>
              </a:ext>
            </a:extLst>
          </p:cNvPr>
          <p:cNvSpPr txBox="1"/>
          <p:nvPr/>
        </p:nvSpPr>
        <p:spPr>
          <a:xfrm>
            <a:off x="191004" y="4702895"/>
            <a:ext cx="3760925" cy="200055"/>
          </a:xfrm>
          <a:prstGeom prst="rect">
            <a:avLst/>
          </a:prstGeom>
          <a:noFill/>
        </p:spPr>
        <p:txBody>
          <a:bodyPr wrap="square" rtlCol="0">
            <a:spAutoFit/>
          </a:bodyPr>
          <a:lstStyle/>
          <a:p>
            <a:r>
              <a:rPr lang="fr-FR" sz="700" i="1" dirty="0">
                <a:latin typeface="Marianne" panose="02000000000000000000" pitchFamily="2" charset="0"/>
              </a:rPr>
              <a:t>Durée moyenne passée Nouvelle Calédonie : 10 ans</a:t>
            </a:r>
          </a:p>
        </p:txBody>
      </p:sp>
      <p:sp>
        <p:nvSpPr>
          <p:cNvPr id="15" name="ZoneTexte 14">
            <a:extLst>
              <a:ext uri="{FF2B5EF4-FFF2-40B4-BE49-F238E27FC236}">
                <a16:creationId xmlns:a16="http://schemas.microsoft.com/office/drawing/2014/main" id="{7E3FEFC4-F3E2-4E92-8591-E606023EC7A5}"/>
              </a:ext>
            </a:extLst>
          </p:cNvPr>
          <p:cNvSpPr txBox="1"/>
          <p:nvPr/>
        </p:nvSpPr>
        <p:spPr>
          <a:xfrm>
            <a:off x="170552" y="6112659"/>
            <a:ext cx="8761991" cy="230832"/>
          </a:xfrm>
          <a:prstGeom prst="rect">
            <a:avLst/>
          </a:prstGeom>
          <a:noFill/>
        </p:spPr>
        <p:txBody>
          <a:bodyPr wrap="square" rtlCol="0">
            <a:spAutoFit/>
          </a:bodyPr>
          <a:lstStyle/>
          <a:p>
            <a:pPr algn="just"/>
            <a:r>
              <a:rPr lang="fr-FR" sz="900" i="1" dirty="0"/>
              <a:t>* en cas de non saturation, l’assiette constituée de la rémunération indexée sera prioritairement affectée à la partie obligatoire  </a:t>
            </a:r>
            <a:endParaRPr lang="fr-FR" sz="900" b="1" i="1" dirty="0">
              <a:solidFill>
                <a:srgbClr val="0095B7"/>
              </a:solidFill>
            </a:endParaRPr>
          </a:p>
        </p:txBody>
      </p:sp>
    </p:spTree>
    <p:extLst>
      <p:ext uri="{BB962C8B-B14F-4D97-AF65-F5344CB8AC3E}">
        <p14:creationId xmlns:p14="http://schemas.microsoft.com/office/powerpoint/2010/main" val="3502512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4814" y="1261740"/>
            <a:ext cx="9069186" cy="4750018"/>
          </a:xfrm>
        </p:spPr>
        <p:txBody>
          <a:bodyPr/>
          <a:lstStyle/>
          <a:p>
            <a:pPr>
              <a:lnSpc>
                <a:spcPct val="150000"/>
              </a:lnSpc>
            </a:pPr>
            <a:r>
              <a:rPr lang="fr-FR" sz="2400" dirty="0"/>
              <a:t>Sommaire</a:t>
            </a:r>
            <a:br>
              <a:rPr lang="fr-FR" sz="1800" dirty="0"/>
            </a:br>
            <a:br>
              <a:rPr lang="fr-FR" sz="1800" dirty="0"/>
            </a:br>
            <a:br>
              <a:rPr lang="fr-FR" sz="1800" dirty="0"/>
            </a:br>
            <a:r>
              <a:rPr lang="fr-FR" sz="1800" dirty="0"/>
              <a:t>1- </a:t>
            </a:r>
            <a:r>
              <a:rPr lang="fr-FR" sz="1800" dirty="0">
                <a:solidFill>
                  <a:schemeClr val="accent2">
                    <a:lumMod val="75000"/>
                  </a:schemeClr>
                </a:solidFill>
              </a:rPr>
              <a:t>niveaux des pensions dans les territoires </a:t>
            </a:r>
            <a:r>
              <a:rPr lang="fr-FR" sz="1800" dirty="0" err="1">
                <a:solidFill>
                  <a:schemeClr val="accent2">
                    <a:lumMod val="75000"/>
                  </a:schemeClr>
                </a:solidFill>
              </a:rPr>
              <a:t>itr</a:t>
            </a:r>
            <a:r>
              <a:rPr lang="fr-FR" sz="1800" dirty="0">
                <a:solidFill>
                  <a:schemeClr val="accent2">
                    <a:lumMod val="75000"/>
                  </a:schemeClr>
                </a:solidFill>
              </a:rPr>
              <a:t> (rappel)</a:t>
            </a:r>
            <a:br>
              <a:rPr lang="fr-FR" sz="1800" dirty="0">
                <a:solidFill>
                  <a:schemeClr val="accent2">
                    <a:lumMod val="75000"/>
                  </a:schemeClr>
                </a:solidFill>
              </a:rPr>
            </a:br>
            <a:r>
              <a:rPr lang="fr-FR" sz="1800" dirty="0"/>
              <a:t>2-</a:t>
            </a:r>
            <a:r>
              <a:rPr lang="fr-FR" sz="1800" dirty="0">
                <a:solidFill>
                  <a:schemeClr val="accent2"/>
                </a:solidFill>
              </a:rPr>
              <a:t> </a:t>
            </a:r>
            <a:r>
              <a:rPr lang="fr-FR" sz="1800" dirty="0">
                <a:solidFill>
                  <a:schemeClr val="accent2">
                    <a:lumMod val="75000"/>
                  </a:schemeClr>
                </a:solidFill>
              </a:rPr>
              <a:t>écarts de prix (LA </a:t>
            </a:r>
            <a:r>
              <a:rPr lang="fr-FR" sz="1800" dirty="0" err="1">
                <a:solidFill>
                  <a:schemeClr val="accent2">
                    <a:lumMod val="75000"/>
                  </a:schemeClr>
                </a:solidFill>
              </a:rPr>
              <a:t>reunion</a:t>
            </a:r>
            <a:r>
              <a:rPr lang="fr-FR" sz="1800" dirty="0">
                <a:solidFill>
                  <a:schemeClr val="accent2">
                    <a:lumMod val="75000"/>
                  </a:schemeClr>
                </a:solidFill>
              </a:rPr>
              <a:t> ET </a:t>
            </a:r>
            <a:r>
              <a:rPr lang="fr-FR" sz="1800" dirty="0" err="1">
                <a:solidFill>
                  <a:schemeClr val="accent2">
                    <a:lumMod val="75000"/>
                  </a:schemeClr>
                </a:solidFill>
              </a:rPr>
              <a:t>mayotte</a:t>
            </a:r>
            <a:r>
              <a:rPr lang="fr-FR" sz="1800">
                <a:solidFill>
                  <a:schemeClr val="accent2">
                    <a:lumMod val="75000"/>
                  </a:schemeClr>
                </a:solidFill>
              </a:rPr>
              <a:t>)</a:t>
            </a:r>
            <a:br>
              <a:rPr lang="fr-FR" sz="1800" dirty="0">
                <a:solidFill>
                  <a:schemeClr val="accent2">
                    <a:lumMod val="75000"/>
                  </a:schemeClr>
                </a:solidFill>
              </a:rPr>
            </a:br>
            <a:r>
              <a:rPr lang="fr-FR" sz="1800" dirty="0"/>
              <a:t>3- </a:t>
            </a:r>
            <a:r>
              <a:rPr lang="fr-FR" sz="1800" dirty="0">
                <a:solidFill>
                  <a:schemeClr val="accent2">
                    <a:lumMod val="75000"/>
                  </a:schemeClr>
                </a:solidFill>
              </a:rPr>
              <a:t>effectifs cotisants et pyramide des âges</a:t>
            </a:r>
            <a:br>
              <a:rPr lang="fr-FR" sz="1800" dirty="0">
                <a:solidFill>
                  <a:schemeClr val="accent2">
                    <a:lumMod val="75000"/>
                  </a:schemeClr>
                </a:solidFill>
              </a:rPr>
            </a:br>
            <a:r>
              <a:rPr lang="fr-FR" sz="1800" dirty="0"/>
              <a:t>4- </a:t>
            </a:r>
            <a:r>
              <a:rPr lang="fr-FR" sz="1800" dirty="0">
                <a:solidFill>
                  <a:schemeClr val="accent2">
                    <a:lumMod val="75000"/>
                  </a:schemeClr>
                </a:solidFill>
              </a:rPr>
              <a:t>options possibles pour un système de sur cotisations</a:t>
            </a:r>
            <a:br>
              <a:rPr lang="fr-FR" sz="1800" dirty="0">
                <a:solidFill>
                  <a:schemeClr val="accent2">
                    <a:lumMod val="75000"/>
                  </a:schemeClr>
                </a:solidFill>
              </a:rPr>
            </a:br>
            <a:r>
              <a:rPr lang="fr-FR" sz="1800" dirty="0"/>
              <a:t>5- </a:t>
            </a:r>
            <a:r>
              <a:rPr lang="fr-FR" sz="1800" dirty="0">
                <a:solidFill>
                  <a:schemeClr val="accent2">
                    <a:lumMod val="75000"/>
                  </a:schemeClr>
                </a:solidFill>
              </a:rPr>
              <a:t>fonctionnement du </a:t>
            </a:r>
            <a:r>
              <a:rPr lang="fr-FR" sz="1800" dirty="0" err="1">
                <a:solidFill>
                  <a:schemeClr val="accent2">
                    <a:lumMod val="75000"/>
                  </a:schemeClr>
                </a:solidFill>
              </a:rPr>
              <a:t>rAFP</a:t>
            </a:r>
            <a:r>
              <a:rPr lang="fr-FR" sz="1800" dirty="0">
                <a:solidFill>
                  <a:schemeClr val="accent2">
                    <a:lumMod val="75000"/>
                  </a:schemeClr>
                </a:solidFill>
              </a:rPr>
              <a:t> et options de sur cotisations</a:t>
            </a:r>
            <a:br>
              <a:rPr lang="fr-FR" sz="1800" dirty="0">
                <a:solidFill>
                  <a:schemeClr val="accent2">
                    <a:lumMod val="75000"/>
                  </a:schemeClr>
                </a:solidFill>
              </a:rPr>
            </a:br>
            <a:r>
              <a:rPr lang="fr-FR" sz="1800" dirty="0"/>
              <a:t>6- </a:t>
            </a:r>
            <a:r>
              <a:rPr lang="fr-FR" sz="1800" dirty="0">
                <a:solidFill>
                  <a:schemeClr val="accent2">
                    <a:lumMod val="75000"/>
                  </a:schemeClr>
                </a:solidFill>
              </a:rPr>
              <a:t>Simulations sur des cas types </a:t>
            </a:r>
            <a:r>
              <a:rPr lang="fr-FR" sz="1800" dirty="0" err="1">
                <a:solidFill>
                  <a:schemeClr val="accent2">
                    <a:lumMod val="75000"/>
                  </a:schemeClr>
                </a:solidFill>
              </a:rPr>
              <a:t>fpe</a:t>
            </a:r>
            <a:r>
              <a:rPr lang="fr-FR" sz="1800" dirty="0">
                <a:solidFill>
                  <a:schemeClr val="accent2">
                    <a:lumMod val="75000"/>
                  </a:schemeClr>
                </a:solidFill>
              </a:rPr>
              <a:t> représentatifs</a:t>
            </a:r>
            <a:br>
              <a:rPr kumimoji="0" lang="fr-FR" sz="1800" b="1" i="0" u="none" strike="noStrike" kern="1200" cap="all" spc="0" normalizeH="0" baseline="0" noProof="0" dirty="0">
                <a:ln>
                  <a:noFill/>
                </a:ln>
                <a:solidFill>
                  <a:srgbClr val="004A6F"/>
                </a:solidFill>
                <a:effectLst/>
                <a:uLnTx/>
                <a:uFillTx/>
                <a:latin typeface="Arial"/>
                <a:ea typeface="+mj-ea"/>
                <a:cs typeface="+mj-cs"/>
              </a:rPr>
            </a:br>
            <a:br>
              <a:rPr lang="fr-FR" sz="1800" dirty="0">
                <a:solidFill>
                  <a:schemeClr val="accent2">
                    <a:lumMod val="75000"/>
                  </a:schemeClr>
                </a:solidFill>
              </a:rPr>
            </a:br>
            <a:endParaRPr lang="fr-FR" sz="1800" dirty="0">
              <a:solidFill>
                <a:schemeClr val="accent2">
                  <a:lumMod val="75000"/>
                </a:schemeClr>
              </a:solidFill>
            </a:endParaRPr>
          </a:p>
        </p:txBody>
      </p:sp>
    </p:spTree>
    <p:extLst>
      <p:ext uri="{BB962C8B-B14F-4D97-AF65-F5344CB8AC3E}">
        <p14:creationId xmlns:p14="http://schemas.microsoft.com/office/powerpoint/2010/main" val="3044387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B06EBDD-958C-4AE8-A34D-C4DA2B38600E}" type="slidenum">
              <a:rPr lang="fr-FR" smtClean="0"/>
              <a:t>3</a:t>
            </a:fld>
            <a:endParaRPr lang="fr-FR" dirty="0"/>
          </a:p>
        </p:txBody>
      </p:sp>
      <p:sp>
        <p:nvSpPr>
          <p:cNvPr id="11" name="Espace réservé du texte 4"/>
          <p:cNvSpPr txBox="1">
            <a:spLocks/>
          </p:cNvSpPr>
          <p:nvPr/>
        </p:nvSpPr>
        <p:spPr>
          <a:xfrm>
            <a:off x="179162" y="572313"/>
            <a:ext cx="6624000" cy="288000"/>
          </a:xfrm>
          <a:prstGeom prst="rect">
            <a:avLst/>
          </a:prstGeom>
        </p:spPr>
        <p:txBody>
          <a:bodyPr vert="horz" lIns="91440" tIns="45720" rIns="91440" bIns="45720" rtlCol="0">
            <a:noAutofit/>
          </a:bodyPr>
          <a:lstStyle>
            <a:lvl1pPr marL="0" indent="0" algn="l" defTabSz="914400" rtl="0" eaLnBrk="1" latinLnBrk="0" hangingPunct="1">
              <a:spcBef>
                <a:spcPct val="20000"/>
              </a:spcBef>
              <a:buFontTx/>
              <a:buNone/>
              <a:defRPr sz="1500" kern="1200" baseline="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r>
              <a:rPr lang="fr-FR" sz="1300" b="1" dirty="0">
                <a:solidFill>
                  <a:srgbClr val="73ABC0"/>
                </a:solidFill>
              </a:rPr>
              <a:t>Focus sur les quatre principaux territoires concernés</a:t>
            </a:r>
          </a:p>
        </p:txBody>
      </p:sp>
      <p:sp>
        <p:nvSpPr>
          <p:cNvPr id="10" name="ZoneTexte 9"/>
          <p:cNvSpPr txBox="1"/>
          <p:nvPr/>
        </p:nvSpPr>
        <p:spPr>
          <a:xfrm>
            <a:off x="355220" y="1090614"/>
            <a:ext cx="8544229" cy="461665"/>
          </a:xfrm>
          <a:prstGeom prst="rect">
            <a:avLst/>
          </a:prstGeom>
          <a:noFill/>
        </p:spPr>
        <p:txBody>
          <a:bodyPr wrap="square" rtlCol="0">
            <a:spAutoFit/>
          </a:bodyPr>
          <a:lstStyle/>
          <a:p>
            <a:pPr algn="ctr"/>
            <a:r>
              <a:rPr lang="fr-FR" sz="1200" b="1" u="sng" dirty="0">
                <a:latin typeface="Marianne" panose="02000000000000000000" pitchFamily="2" charset="0"/>
              </a:rPr>
              <a:t>Evolution des pensions moyennes liquidées depuis 2018 à la Réunion, à Mayotte, en Polynésie française et en Nouvelle-Calédonie (en € / mois)</a:t>
            </a:r>
          </a:p>
        </p:txBody>
      </p:sp>
      <p:sp>
        <p:nvSpPr>
          <p:cNvPr id="18" name="Rectangle 17"/>
          <p:cNvSpPr/>
          <p:nvPr/>
        </p:nvSpPr>
        <p:spPr>
          <a:xfrm>
            <a:off x="355220" y="4920534"/>
            <a:ext cx="8544229" cy="438582"/>
          </a:xfrm>
          <a:prstGeom prst="rect">
            <a:avLst/>
          </a:prstGeom>
        </p:spPr>
        <p:txBody>
          <a:bodyPr wrap="square">
            <a:spAutoFit/>
          </a:bodyPr>
          <a:lstStyle/>
          <a:p>
            <a:pPr algn="just"/>
            <a:r>
              <a:rPr lang="fr-FR" sz="750" dirty="0"/>
              <a:t>*Pour rappel, d’après le décret n° 2009-114 du 30 janvier 2009 relatif à l’indemnité temporaire accordée aux personnels retraités relevant du code des pensions civiles et militaires de retraite, le plafond annuel de l’ITR est fixé à 8 000 €  (667 € mensuels) pour les pensions liquidées entre 2015 et 2018, 7 200 € (600 € mensuels) pour celles liquidées en 2019, 6 400 € (533 € mensuels) en 2020, 5 600 € (467 € mensuels) en 2021 et 4 800 € (400 € mensuels). </a:t>
            </a:r>
          </a:p>
        </p:txBody>
      </p:sp>
      <p:graphicFrame>
        <p:nvGraphicFramePr>
          <p:cNvPr id="14" name="Tableau 13"/>
          <p:cNvGraphicFramePr>
            <a:graphicFrameLocks noGrp="1"/>
          </p:cNvGraphicFramePr>
          <p:nvPr>
            <p:extLst>
              <p:ext uri="{D42A27DB-BD31-4B8C-83A1-F6EECF244321}">
                <p14:modId xmlns:p14="http://schemas.microsoft.com/office/powerpoint/2010/main" val="3624605693"/>
              </p:ext>
            </p:extLst>
          </p:nvPr>
        </p:nvGraphicFramePr>
        <p:xfrm>
          <a:off x="222674" y="1578850"/>
          <a:ext cx="8805593" cy="3226235"/>
        </p:xfrm>
        <a:graphic>
          <a:graphicData uri="http://schemas.openxmlformats.org/drawingml/2006/table">
            <a:tbl>
              <a:tblPr firstRow="1" bandRow="1">
                <a:tableStyleId>{F5AB1C69-6EDB-4FF4-983F-18BD219EF322}</a:tableStyleId>
              </a:tblPr>
              <a:tblGrid>
                <a:gridCol w="587801">
                  <a:extLst>
                    <a:ext uri="{9D8B030D-6E8A-4147-A177-3AD203B41FA5}">
                      <a16:colId xmlns:a16="http://schemas.microsoft.com/office/drawing/2014/main" val="20000"/>
                    </a:ext>
                  </a:extLst>
                </a:gridCol>
                <a:gridCol w="456544">
                  <a:extLst>
                    <a:ext uri="{9D8B030D-6E8A-4147-A177-3AD203B41FA5}">
                      <a16:colId xmlns:a16="http://schemas.microsoft.com/office/drawing/2014/main" val="20001"/>
                    </a:ext>
                  </a:extLst>
                </a:gridCol>
                <a:gridCol w="456544">
                  <a:extLst>
                    <a:ext uri="{9D8B030D-6E8A-4147-A177-3AD203B41FA5}">
                      <a16:colId xmlns:a16="http://schemas.microsoft.com/office/drawing/2014/main" val="20002"/>
                    </a:ext>
                  </a:extLst>
                </a:gridCol>
                <a:gridCol w="456544">
                  <a:extLst>
                    <a:ext uri="{9D8B030D-6E8A-4147-A177-3AD203B41FA5}">
                      <a16:colId xmlns:a16="http://schemas.microsoft.com/office/drawing/2014/main" val="20003"/>
                    </a:ext>
                  </a:extLst>
                </a:gridCol>
                <a:gridCol w="456544">
                  <a:extLst>
                    <a:ext uri="{9D8B030D-6E8A-4147-A177-3AD203B41FA5}">
                      <a16:colId xmlns:a16="http://schemas.microsoft.com/office/drawing/2014/main" val="20004"/>
                    </a:ext>
                  </a:extLst>
                </a:gridCol>
                <a:gridCol w="456544">
                  <a:extLst>
                    <a:ext uri="{9D8B030D-6E8A-4147-A177-3AD203B41FA5}">
                      <a16:colId xmlns:a16="http://schemas.microsoft.com/office/drawing/2014/main" val="755073078"/>
                    </a:ext>
                  </a:extLst>
                </a:gridCol>
                <a:gridCol w="456544">
                  <a:extLst>
                    <a:ext uri="{9D8B030D-6E8A-4147-A177-3AD203B41FA5}">
                      <a16:colId xmlns:a16="http://schemas.microsoft.com/office/drawing/2014/main" val="2802331154"/>
                    </a:ext>
                  </a:extLst>
                </a:gridCol>
                <a:gridCol w="456544">
                  <a:extLst>
                    <a:ext uri="{9D8B030D-6E8A-4147-A177-3AD203B41FA5}">
                      <a16:colId xmlns:a16="http://schemas.microsoft.com/office/drawing/2014/main" val="2480031236"/>
                    </a:ext>
                  </a:extLst>
                </a:gridCol>
                <a:gridCol w="456544">
                  <a:extLst>
                    <a:ext uri="{9D8B030D-6E8A-4147-A177-3AD203B41FA5}">
                      <a16:colId xmlns:a16="http://schemas.microsoft.com/office/drawing/2014/main" val="1895779316"/>
                    </a:ext>
                  </a:extLst>
                </a:gridCol>
                <a:gridCol w="456544">
                  <a:extLst>
                    <a:ext uri="{9D8B030D-6E8A-4147-A177-3AD203B41FA5}">
                      <a16:colId xmlns:a16="http://schemas.microsoft.com/office/drawing/2014/main" val="20005"/>
                    </a:ext>
                  </a:extLst>
                </a:gridCol>
                <a:gridCol w="456544">
                  <a:extLst>
                    <a:ext uri="{9D8B030D-6E8A-4147-A177-3AD203B41FA5}">
                      <a16:colId xmlns:a16="http://schemas.microsoft.com/office/drawing/2014/main" val="20006"/>
                    </a:ext>
                  </a:extLst>
                </a:gridCol>
                <a:gridCol w="456544">
                  <a:extLst>
                    <a:ext uri="{9D8B030D-6E8A-4147-A177-3AD203B41FA5}">
                      <a16:colId xmlns:a16="http://schemas.microsoft.com/office/drawing/2014/main" val="20007"/>
                    </a:ext>
                  </a:extLst>
                </a:gridCol>
                <a:gridCol w="456544">
                  <a:extLst>
                    <a:ext uri="{9D8B030D-6E8A-4147-A177-3AD203B41FA5}">
                      <a16:colId xmlns:a16="http://schemas.microsoft.com/office/drawing/2014/main" val="20008"/>
                    </a:ext>
                  </a:extLst>
                </a:gridCol>
                <a:gridCol w="456544">
                  <a:extLst>
                    <a:ext uri="{9D8B030D-6E8A-4147-A177-3AD203B41FA5}">
                      <a16:colId xmlns:a16="http://schemas.microsoft.com/office/drawing/2014/main" val="20009"/>
                    </a:ext>
                  </a:extLst>
                </a:gridCol>
                <a:gridCol w="456544">
                  <a:extLst>
                    <a:ext uri="{9D8B030D-6E8A-4147-A177-3AD203B41FA5}">
                      <a16:colId xmlns:a16="http://schemas.microsoft.com/office/drawing/2014/main" val="20010"/>
                    </a:ext>
                  </a:extLst>
                </a:gridCol>
                <a:gridCol w="456544">
                  <a:extLst>
                    <a:ext uri="{9D8B030D-6E8A-4147-A177-3AD203B41FA5}">
                      <a16:colId xmlns:a16="http://schemas.microsoft.com/office/drawing/2014/main" val="20011"/>
                    </a:ext>
                  </a:extLst>
                </a:gridCol>
                <a:gridCol w="456544">
                  <a:extLst>
                    <a:ext uri="{9D8B030D-6E8A-4147-A177-3AD203B41FA5}">
                      <a16:colId xmlns:a16="http://schemas.microsoft.com/office/drawing/2014/main" val="20012"/>
                    </a:ext>
                  </a:extLst>
                </a:gridCol>
                <a:gridCol w="456544">
                  <a:extLst>
                    <a:ext uri="{9D8B030D-6E8A-4147-A177-3AD203B41FA5}">
                      <a16:colId xmlns:a16="http://schemas.microsoft.com/office/drawing/2014/main" val="20013"/>
                    </a:ext>
                  </a:extLst>
                </a:gridCol>
                <a:gridCol w="456544">
                  <a:extLst>
                    <a:ext uri="{9D8B030D-6E8A-4147-A177-3AD203B41FA5}">
                      <a16:colId xmlns:a16="http://schemas.microsoft.com/office/drawing/2014/main" val="20014"/>
                    </a:ext>
                  </a:extLst>
                </a:gridCol>
              </a:tblGrid>
              <a:tr h="169234">
                <a:tc>
                  <a:txBody>
                    <a:bodyPr/>
                    <a:lstStyle/>
                    <a:p>
                      <a:pPr algn="r"/>
                      <a:r>
                        <a:rPr lang="fr-FR" sz="900" i="1" dirty="0"/>
                        <a:t>En</a:t>
                      </a:r>
                      <a:r>
                        <a:rPr lang="fr-FR" sz="900" i="1" baseline="0" dirty="0"/>
                        <a:t> €</a:t>
                      </a:r>
                      <a:endParaRPr lang="fr-FR" sz="900" i="1" dirty="0"/>
                    </a:p>
                  </a:txBody>
                  <a:tcPr anchor="ctr"/>
                </a:tc>
                <a:tc gridSpan="4">
                  <a:txBody>
                    <a:bodyPr/>
                    <a:lstStyle/>
                    <a:p>
                      <a:pPr algn="ctr"/>
                      <a:r>
                        <a:rPr lang="fr-FR" sz="900" dirty="0"/>
                        <a:t>Réunion</a:t>
                      </a:r>
                    </a:p>
                  </a:txBody>
                  <a:tcPr anchor="ctr"/>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algn="ctr"/>
                      <a:r>
                        <a:rPr lang="fr-FR" sz="900" dirty="0"/>
                        <a:t>Mayotte</a:t>
                      </a:r>
                    </a:p>
                  </a:txBody>
                  <a:tcPr anchor="ctr"/>
                </a:tc>
                <a:tc hMerge="1">
                  <a:txBody>
                    <a:bodyPr/>
                    <a:lstStyle/>
                    <a:p>
                      <a:pPr algn="ctr"/>
                      <a:endParaRPr lang="fr-FR" sz="900" dirty="0"/>
                    </a:p>
                  </a:txBody>
                  <a:tcPr anchor="ctr"/>
                </a:tc>
                <a:tc hMerge="1">
                  <a:txBody>
                    <a:bodyPr/>
                    <a:lstStyle/>
                    <a:p>
                      <a:pPr algn="ctr"/>
                      <a:endParaRPr lang="fr-FR" sz="900" dirty="0"/>
                    </a:p>
                  </a:txBody>
                  <a:tcPr anchor="ctr"/>
                </a:tc>
                <a:tc hMerge="1">
                  <a:txBody>
                    <a:bodyPr/>
                    <a:lstStyle/>
                    <a:p>
                      <a:pPr algn="ctr"/>
                      <a:endParaRPr lang="fr-FR" sz="900" dirty="0"/>
                    </a:p>
                  </a:txBody>
                  <a:tcPr anchor="ctr"/>
                </a:tc>
                <a:tc gridSpan="4">
                  <a:txBody>
                    <a:bodyPr/>
                    <a:lstStyle/>
                    <a:p>
                      <a:pPr algn="ctr"/>
                      <a:r>
                        <a:rPr lang="fr-FR" sz="900" dirty="0"/>
                        <a:t>Polynésie</a:t>
                      </a:r>
                      <a:r>
                        <a:rPr lang="fr-FR" sz="900" baseline="0" dirty="0"/>
                        <a:t> française</a:t>
                      </a:r>
                      <a:endParaRPr lang="fr-FR" sz="900" dirty="0"/>
                    </a:p>
                  </a:txBody>
                  <a:tcPr anchor="ctr"/>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algn="ctr"/>
                      <a:r>
                        <a:rPr lang="fr-FR" sz="900" dirty="0"/>
                        <a:t>Nouvelle-Calédonie</a:t>
                      </a:r>
                    </a:p>
                  </a:txBody>
                  <a:tcPr anchor="ctr"/>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algn="ctr"/>
                      <a:r>
                        <a:rPr lang="fr-FR" sz="900" dirty="0"/>
                        <a:t>Civils FPE métropole et étranger</a:t>
                      </a:r>
                    </a:p>
                  </a:txBody>
                  <a:tcPr anchor="ctr"/>
                </a:tc>
                <a:tc hMerge="1">
                  <a:txBody>
                    <a:bodyPr/>
                    <a:lstStyle/>
                    <a:p>
                      <a:pPr algn="ctr"/>
                      <a:endParaRPr lang="fr-FR" sz="900" dirty="0"/>
                    </a:p>
                  </a:txBody>
                  <a:tcPr anchor="ctr"/>
                </a:tc>
                <a:extLst>
                  <a:ext uri="{0D108BD9-81ED-4DB2-BD59-A6C34878D82A}">
                    <a16:rowId xmlns:a16="http://schemas.microsoft.com/office/drawing/2014/main" val="10000"/>
                  </a:ext>
                </a:extLst>
              </a:tr>
              <a:tr h="262440">
                <a:tc>
                  <a:txBody>
                    <a:bodyPr/>
                    <a:lstStyle/>
                    <a:p>
                      <a:pPr algn="ctr"/>
                      <a:endParaRPr lang="fr-FR" sz="900" dirty="0"/>
                    </a:p>
                  </a:txBody>
                  <a:tcPr anchor="ctr"/>
                </a:tc>
                <a:tc>
                  <a:txBody>
                    <a:bodyPr/>
                    <a:lstStyle/>
                    <a:p>
                      <a:pPr algn="ctr"/>
                      <a:r>
                        <a:rPr lang="fr-FR" sz="900" b="1" dirty="0"/>
                        <a:t>Mt de base</a:t>
                      </a:r>
                    </a:p>
                  </a:txBody>
                  <a:tcPr anchor="ctr"/>
                </a:tc>
                <a:tc>
                  <a:txBody>
                    <a:bodyPr/>
                    <a:lstStyle/>
                    <a:p>
                      <a:pPr algn="ctr"/>
                      <a:r>
                        <a:rPr lang="fr-FR" sz="900" dirty="0"/>
                        <a:t>Mt ITR*</a:t>
                      </a:r>
                    </a:p>
                  </a:txBody>
                  <a:tcPr anchor="ctr"/>
                </a:tc>
                <a:tc>
                  <a:txBody>
                    <a:bodyPr/>
                    <a:lstStyle/>
                    <a:p>
                      <a:pPr algn="ctr"/>
                      <a:r>
                        <a:rPr lang="fr-FR" sz="900" dirty="0"/>
                        <a:t>Mt total</a:t>
                      </a:r>
                    </a:p>
                  </a:txBody>
                  <a:tcPr anchor="ctr"/>
                </a:tc>
                <a:tc>
                  <a:txBody>
                    <a:bodyPr/>
                    <a:lstStyle/>
                    <a:p>
                      <a:pPr algn="ctr"/>
                      <a:r>
                        <a:rPr lang="fr-FR" sz="900" dirty="0"/>
                        <a:t>Trimestres L12a*</a:t>
                      </a:r>
                    </a:p>
                  </a:txBody>
                  <a:tcPr anchor="ctr"/>
                </a:tc>
                <a:tc>
                  <a:txBody>
                    <a:bodyPr/>
                    <a:lstStyle/>
                    <a:p>
                      <a:pPr algn="ctr"/>
                      <a:r>
                        <a:rPr lang="fr-FR" sz="900" b="1" dirty="0"/>
                        <a:t>Mt de base</a:t>
                      </a:r>
                    </a:p>
                  </a:txBody>
                  <a:tcPr anchor="ctr"/>
                </a:tc>
                <a:tc>
                  <a:txBody>
                    <a:bodyPr/>
                    <a:lstStyle/>
                    <a:p>
                      <a:pPr algn="ctr"/>
                      <a:r>
                        <a:rPr lang="fr-FR" sz="900" dirty="0"/>
                        <a:t>Mt ITR*</a:t>
                      </a:r>
                    </a:p>
                  </a:txBody>
                  <a:tcPr anchor="ctr"/>
                </a:tc>
                <a:tc>
                  <a:txBody>
                    <a:bodyPr/>
                    <a:lstStyle/>
                    <a:p>
                      <a:pPr algn="ctr"/>
                      <a:r>
                        <a:rPr lang="fr-FR" sz="900" dirty="0"/>
                        <a:t>Mt total</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dirty="0"/>
                        <a:t>Trimestres L12a*</a:t>
                      </a:r>
                    </a:p>
                  </a:txBody>
                  <a:tcPr anchor="ctr"/>
                </a:tc>
                <a:tc>
                  <a:txBody>
                    <a:bodyPr/>
                    <a:lstStyle/>
                    <a:p>
                      <a:pPr marL="0" algn="ctr" defTabSz="914400" rtl="0" eaLnBrk="1" latinLnBrk="0" hangingPunct="1"/>
                      <a:r>
                        <a:rPr lang="fr-FR" sz="900" b="1" kern="1200" dirty="0">
                          <a:solidFill>
                            <a:schemeClr val="dk1"/>
                          </a:solidFill>
                          <a:latin typeface="+mn-lt"/>
                          <a:ea typeface="+mn-ea"/>
                          <a:cs typeface="+mn-cs"/>
                        </a:rPr>
                        <a:t>Mt de base</a:t>
                      </a:r>
                    </a:p>
                  </a:txBody>
                  <a:tcPr anchor="ctr"/>
                </a:tc>
                <a:tc>
                  <a:txBody>
                    <a:bodyPr/>
                    <a:lstStyle/>
                    <a:p>
                      <a:pPr marL="0" algn="ctr" defTabSz="914400" rtl="0" eaLnBrk="1" latinLnBrk="0" hangingPunct="1"/>
                      <a:r>
                        <a:rPr lang="fr-FR" sz="900" kern="1200" dirty="0">
                          <a:solidFill>
                            <a:schemeClr val="dk1"/>
                          </a:solidFill>
                          <a:latin typeface="+mn-lt"/>
                          <a:ea typeface="+mn-ea"/>
                          <a:cs typeface="+mn-cs"/>
                        </a:rPr>
                        <a:t>Mt ITR*</a:t>
                      </a:r>
                    </a:p>
                  </a:txBody>
                  <a:tcPr anchor="ctr"/>
                </a:tc>
                <a:tc>
                  <a:txBody>
                    <a:bodyPr/>
                    <a:lstStyle/>
                    <a:p>
                      <a:pPr marL="0" algn="ctr" defTabSz="914400" rtl="0" eaLnBrk="1" latinLnBrk="0" hangingPunct="1"/>
                      <a:r>
                        <a:rPr lang="fr-FR" sz="900" kern="1200" dirty="0">
                          <a:solidFill>
                            <a:schemeClr val="dk1"/>
                          </a:solidFill>
                          <a:latin typeface="+mn-lt"/>
                          <a:ea typeface="+mn-ea"/>
                          <a:cs typeface="+mn-cs"/>
                        </a:rPr>
                        <a:t>Mt total</a:t>
                      </a:r>
                    </a:p>
                  </a:txBody>
                  <a:tcPr anchor="ctr"/>
                </a:tc>
                <a:tc>
                  <a:txBody>
                    <a:bodyPr/>
                    <a:lstStyle/>
                    <a:p>
                      <a:pPr marL="0" algn="ctr" defTabSz="914400" rtl="0" eaLnBrk="1" latinLnBrk="0" hangingPunct="1"/>
                      <a:r>
                        <a:rPr lang="fr-FR" sz="900" kern="1200" dirty="0">
                          <a:solidFill>
                            <a:schemeClr val="dk1"/>
                          </a:solidFill>
                          <a:latin typeface="+mn-lt"/>
                          <a:ea typeface="+mn-ea"/>
                          <a:cs typeface="+mn-cs"/>
                        </a:rPr>
                        <a:t>Trimestres</a:t>
                      </a:r>
                      <a:r>
                        <a:rPr lang="fr-FR" sz="900" kern="1200" baseline="0" dirty="0">
                          <a:solidFill>
                            <a:schemeClr val="dk1"/>
                          </a:solidFill>
                          <a:latin typeface="+mn-lt"/>
                          <a:ea typeface="+mn-ea"/>
                          <a:cs typeface="+mn-cs"/>
                        </a:rPr>
                        <a:t> L12a*</a:t>
                      </a:r>
                      <a:endParaRPr lang="fr-FR" sz="900" kern="1200" dirty="0">
                        <a:solidFill>
                          <a:schemeClr val="dk1"/>
                        </a:solidFill>
                        <a:latin typeface="+mn-lt"/>
                        <a:ea typeface="+mn-ea"/>
                        <a:cs typeface="+mn-cs"/>
                      </a:endParaRPr>
                    </a:p>
                  </a:txBody>
                  <a:tcPr anchor="ctr"/>
                </a:tc>
                <a:tc>
                  <a:txBody>
                    <a:bodyPr/>
                    <a:lstStyle/>
                    <a:p>
                      <a:pPr marL="0" algn="ctr" defTabSz="914400" rtl="0" eaLnBrk="1" latinLnBrk="0" hangingPunct="1"/>
                      <a:r>
                        <a:rPr lang="fr-FR" sz="900" b="1" kern="1200" dirty="0">
                          <a:solidFill>
                            <a:schemeClr val="dk1"/>
                          </a:solidFill>
                          <a:latin typeface="+mn-lt"/>
                          <a:ea typeface="+mn-ea"/>
                          <a:cs typeface="+mn-cs"/>
                        </a:rPr>
                        <a:t>Mt de base</a:t>
                      </a:r>
                    </a:p>
                  </a:txBody>
                  <a:tcPr anchor="ctr"/>
                </a:tc>
                <a:tc>
                  <a:txBody>
                    <a:bodyPr/>
                    <a:lstStyle/>
                    <a:p>
                      <a:pPr marL="0" algn="ctr" defTabSz="914400" rtl="0" eaLnBrk="1" latinLnBrk="0" hangingPunct="1"/>
                      <a:r>
                        <a:rPr lang="fr-FR" sz="900" kern="1200" dirty="0">
                          <a:solidFill>
                            <a:schemeClr val="dk1"/>
                          </a:solidFill>
                          <a:latin typeface="+mn-lt"/>
                          <a:ea typeface="+mn-ea"/>
                          <a:cs typeface="+mn-cs"/>
                        </a:rPr>
                        <a:t>Mt ITR*</a:t>
                      </a:r>
                    </a:p>
                  </a:txBody>
                  <a:tcPr anchor="ctr"/>
                </a:tc>
                <a:tc>
                  <a:txBody>
                    <a:bodyPr/>
                    <a:lstStyle/>
                    <a:p>
                      <a:pPr marL="0" algn="ctr" defTabSz="914400" rtl="0" eaLnBrk="1" latinLnBrk="0" hangingPunct="1"/>
                      <a:r>
                        <a:rPr lang="fr-FR" sz="900" kern="1200" dirty="0">
                          <a:solidFill>
                            <a:schemeClr val="dk1"/>
                          </a:solidFill>
                          <a:latin typeface="+mn-lt"/>
                          <a:ea typeface="+mn-ea"/>
                          <a:cs typeface="+mn-cs"/>
                        </a:rPr>
                        <a:t>Mt</a:t>
                      </a:r>
                      <a:r>
                        <a:rPr lang="fr-FR" sz="900" kern="1200" baseline="0" dirty="0">
                          <a:solidFill>
                            <a:schemeClr val="dk1"/>
                          </a:solidFill>
                          <a:latin typeface="+mn-lt"/>
                          <a:ea typeface="+mn-ea"/>
                          <a:cs typeface="+mn-cs"/>
                        </a:rPr>
                        <a:t> total</a:t>
                      </a:r>
                      <a:endParaRPr lang="fr-FR" sz="900" kern="1200" dirty="0">
                        <a:solidFill>
                          <a:schemeClr val="dk1"/>
                        </a:solidFill>
                        <a:latin typeface="+mn-lt"/>
                        <a:ea typeface="+mn-ea"/>
                        <a:cs typeface="+mn-cs"/>
                      </a:endParaRPr>
                    </a:p>
                  </a:txBody>
                  <a:tcPr anchor="ctr"/>
                </a:tc>
                <a:tc>
                  <a:txBody>
                    <a:bodyPr/>
                    <a:lstStyle/>
                    <a:p>
                      <a:pPr marL="0" algn="ctr" defTabSz="914400" rtl="0" eaLnBrk="1" latinLnBrk="0" hangingPunct="1"/>
                      <a:r>
                        <a:rPr lang="fr-FR" sz="900" kern="1200" dirty="0">
                          <a:solidFill>
                            <a:schemeClr val="dk1"/>
                          </a:solidFill>
                          <a:latin typeface="+mn-lt"/>
                          <a:ea typeface="+mn-ea"/>
                          <a:cs typeface="+mn-cs"/>
                        </a:rPr>
                        <a:t>Trimestres L12a*</a:t>
                      </a:r>
                    </a:p>
                  </a:txBody>
                  <a:tcPr anchor="ctr"/>
                </a:tc>
                <a:tc>
                  <a:txBody>
                    <a:bodyPr/>
                    <a:lstStyle/>
                    <a:p>
                      <a:pPr marL="0" algn="ctr" defTabSz="914400" rtl="0" eaLnBrk="1" latinLnBrk="0" hangingPunct="1"/>
                      <a:r>
                        <a:rPr lang="fr-FR" sz="800" b="1" kern="1200" dirty="0">
                          <a:solidFill>
                            <a:schemeClr val="dk1"/>
                          </a:solidFill>
                          <a:latin typeface="+mn-lt"/>
                          <a:ea typeface="+mn-ea"/>
                          <a:cs typeface="+mn-cs"/>
                        </a:rPr>
                        <a:t>Mt de base</a:t>
                      </a:r>
                    </a:p>
                  </a:txBody>
                  <a:tcPr anchor="ctr"/>
                </a:tc>
                <a:tc>
                  <a:txBody>
                    <a:bodyPr/>
                    <a:lstStyle/>
                    <a:p>
                      <a:pPr marL="0" algn="ctr" defTabSz="914400" rtl="0" eaLnBrk="1" latinLnBrk="0" hangingPunct="1"/>
                      <a:r>
                        <a:rPr lang="fr-FR" sz="800" kern="1200" dirty="0">
                          <a:solidFill>
                            <a:schemeClr val="dk1"/>
                          </a:solidFill>
                          <a:latin typeface="+mn-lt"/>
                          <a:ea typeface="+mn-ea"/>
                          <a:cs typeface="+mn-cs"/>
                        </a:rPr>
                        <a:t>Trimestres L12a*</a:t>
                      </a:r>
                    </a:p>
                  </a:txBody>
                  <a:tcPr anchor="ctr"/>
                </a:tc>
                <a:extLst>
                  <a:ext uri="{0D108BD9-81ED-4DB2-BD59-A6C34878D82A}">
                    <a16:rowId xmlns:a16="http://schemas.microsoft.com/office/drawing/2014/main" val="10001"/>
                  </a:ext>
                </a:extLst>
              </a:tr>
              <a:tr h="250446">
                <a:tc>
                  <a:txBody>
                    <a:bodyPr/>
                    <a:lstStyle/>
                    <a:p>
                      <a:pPr algn="ctr"/>
                      <a:r>
                        <a:rPr lang="fr-FR" sz="900" dirty="0"/>
                        <a:t>2018</a:t>
                      </a:r>
                    </a:p>
                  </a:txBody>
                  <a:tcPr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2 417</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667</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3 084</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36,5</a:t>
                      </a:r>
                    </a:p>
                  </a:txBody>
                  <a:tcPr marL="9525" marR="9525" marT="9525" marB="0"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3 380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667</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4 047</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ctr"/>
                      <a:r>
                        <a:rPr lang="fr-FR" sz="900" b="1" i="0" u="none" strike="noStrike" dirty="0">
                          <a:solidFill>
                            <a:srgbClr val="000000"/>
                          </a:solidFill>
                          <a:effectLst/>
                          <a:latin typeface="Arial" panose="020B0604020202020204" pitchFamily="34" charset="0"/>
                        </a:rPr>
                        <a:t>2 443</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666</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3 109</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43,8</a:t>
                      </a:r>
                    </a:p>
                  </a:txBody>
                  <a:tcPr marL="9525" marR="9525" marT="9525" marB="0" anchor="ctr"/>
                </a:tc>
                <a:tc>
                  <a:txBody>
                    <a:bodyPr/>
                    <a:lstStyle/>
                    <a:p>
                      <a:pPr algn="ctr" rtl="0" fontAlgn="b"/>
                      <a:r>
                        <a:rPr lang="fr-FR" sz="900" b="1" i="0" u="none" strike="noStrike" dirty="0">
                          <a:solidFill>
                            <a:srgbClr val="000000"/>
                          </a:solidFill>
                          <a:effectLst/>
                          <a:latin typeface="Arial" panose="020B0604020202020204" pitchFamily="34" charset="0"/>
                        </a:rPr>
                        <a:t>2 551</a:t>
                      </a:r>
                    </a:p>
                  </a:txBody>
                  <a:tcPr marL="9525" marR="9525" marT="9525" marB="0" anchor="ctr"/>
                </a:tc>
                <a:tc>
                  <a:txBody>
                    <a:bodyPr/>
                    <a:lstStyle/>
                    <a:p>
                      <a:pPr algn="ctr" fontAlgn="ctr"/>
                      <a:r>
                        <a:rPr lang="fr-FR" sz="900" b="0" i="0" u="none" strike="noStrike">
                          <a:solidFill>
                            <a:srgbClr val="000000"/>
                          </a:solidFill>
                          <a:effectLst/>
                          <a:latin typeface="Arial" panose="020B0604020202020204" pitchFamily="34" charset="0"/>
                        </a:rPr>
                        <a:t>658</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3 209</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36,4</a:t>
                      </a:r>
                    </a:p>
                  </a:txBody>
                  <a:tcPr marL="9525" marR="9525" marT="9525" marB="0" anchor="ctr"/>
                </a:tc>
                <a:tc>
                  <a:txBody>
                    <a:bodyPr/>
                    <a:lstStyle/>
                    <a:p>
                      <a:pPr marL="0" algn="ctr" defTabSz="914400" rtl="0" eaLnBrk="1" fontAlgn="b" latinLnBrk="0" hangingPunct="1"/>
                      <a:r>
                        <a:rPr lang="fr-FR" sz="900" b="1" i="0" u="none" strike="noStrike" kern="1200" dirty="0">
                          <a:solidFill>
                            <a:srgbClr val="000000"/>
                          </a:solidFill>
                          <a:effectLst/>
                          <a:latin typeface="Arial" panose="020B0604020202020204" pitchFamily="34" charset="0"/>
                          <a:ea typeface="+mn-ea"/>
                          <a:cs typeface="+mn-cs"/>
                        </a:rPr>
                        <a:t>2 134</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0,56</a:t>
                      </a:r>
                    </a:p>
                  </a:txBody>
                  <a:tcPr marL="9525" marR="9525" marT="9525" marB="0" anchor="ctr"/>
                </a:tc>
                <a:extLst>
                  <a:ext uri="{0D108BD9-81ED-4DB2-BD59-A6C34878D82A}">
                    <a16:rowId xmlns:a16="http://schemas.microsoft.com/office/drawing/2014/main" val="10005"/>
                  </a:ext>
                </a:extLst>
              </a:tr>
              <a:tr h="250446">
                <a:tc>
                  <a:txBody>
                    <a:bodyPr/>
                    <a:lstStyle/>
                    <a:p>
                      <a:pPr algn="ctr"/>
                      <a:r>
                        <a:rPr lang="fr-FR" sz="900" dirty="0"/>
                        <a:t>2019</a:t>
                      </a:r>
                    </a:p>
                  </a:txBody>
                  <a:tcPr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2 410</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580</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2 990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37,7</a:t>
                      </a:r>
                    </a:p>
                  </a:txBody>
                  <a:tcPr marL="9525" marR="9525" marT="9525" marB="0"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2 639</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600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3 239</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ctr"/>
                      <a:r>
                        <a:rPr lang="fr-FR" sz="900" b="1" i="0" u="none" strike="noStrike" dirty="0">
                          <a:solidFill>
                            <a:srgbClr val="000000"/>
                          </a:solidFill>
                          <a:effectLst/>
                          <a:latin typeface="Arial" panose="020B0604020202020204" pitchFamily="34" charset="0"/>
                        </a:rPr>
                        <a:t>2 625</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601</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3 226</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46,2</a:t>
                      </a:r>
                    </a:p>
                  </a:txBody>
                  <a:tcPr marL="9525" marR="9525" marT="9525" marB="0" anchor="ctr"/>
                </a:tc>
                <a:tc>
                  <a:txBody>
                    <a:bodyPr/>
                    <a:lstStyle/>
                    <a:p>
                      <a:pPr algn="ctr" rtl="0" fontAlgn="b"/>
                      <a:r>
                        <a:rPr lang="fr-FR" sz="900" b="1" i="0" u="none" strike="noStrike" dirty="0">
                          <a:solidFill>
                            <a:srgbClr val="000000"/>
                          </a:solidFill>
                          <a:effectLst/>
                          <a:latin typeface="Arial" panose="020B0604020202020204" pitchFamily="34" charset="0"/>
                        </a:rPr>
                        <a:t>2 383</a:t>
                      </a:r>
                    </a:p>
                  </a:txBody>
                  <a:tcPr marL="9525" marR="9525" marT="9525" marB="0" anchor="ctr"/>
                </a:tc>
                <a:tc>
                  <a:txBody>
                    <a:bodyPr/>
                    <a:lstStyle/>
                    <a:p>
                      <a:pPr algn="ctr" fontAlgn="ctr"/>
                      <a:r>
                        <a:rPr lang="fr-FR" sz="900" b="0" i="0" u="none" strike="noStrike">
                          <a:solidFill>
                            <a:srgbClr val="000000"/>
                          </a:solidFill>
                          <a:effectLst/>
                          <a:latin typeface="Arial" panose="020B0604020202020204" pitchFamily="34" charset="0"/>
                        </a:rPr>
                        <a:t>597</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2 980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37,3</a:t>
                      </a:r>
                    </a:p>
                  </a:txBody>
                  <a:tcPr marL="9525" marR="9525" marT="9525" marB="0" anchor="ctr"/>
                </a:tc>
                <a:tc>
                  <a:txBody>
                    <a:bodyPr/>
                    <a:lstStyle/>
                    <a:p>
                      <a:pPr marL="0" algn="ctr" defTabSz="914400" rtl="0" eaLnBrk="1" fontAlgn="b" latinLnBrk="0" hangingPunct="1"/>
                      <a:r>
                        <a:rPr lang="fr-FR" sz="900" b="1" i="0" u="none" strike="noStrike" kern="1200" dirty="0">
                          <a:solidFill>
                            <a:srgbClr val="000000"/>
                          </a:solidFill>
                          <a:effectLst/>
                          <a:latin typeface="Arial" panose="020B0604020202020204" pitchFamily="34" charset="0"/>
                          <a:ea typeface="+mn-ea"/>
                          <a:cs typeface="+mn-cs"/>
                        </a:rPr>
                        <a:t>2 159</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0,56</a:t>
                      </a:r>
                    </a:p>
                  </a:txBody>
                  <a:tcPr marL="9525" marR="9525" marT="9525" marB="0" anchor="ctr"/>
                </a:tc>
                <a:extLst>
                  <a:ext uri="{0D108BD9-81ED-4DB2-BD59-A6C34878D82A}">
                    <a16:rowId xmlns:a16="http://schemas.microsoft.com/office/drawing/2014/main" val="10006"/>
                  </a:ext>
                </a:extLst>
              </a:tr>
              <a:tr h="0">
                <a:tc>
                  <a:txBody>
                    <a:bodyPr/>
                    <a:lstStyle/>
                    <a:p>
                      <a:pPr algn="ctr"/>
                      <a:r>
                        <a:rPr lang="fr-FR" sz="900" dirty="0"/>
                        <a:t>2020</a:t>
                      </a:r>
                    </a:p>
                  </a:txBody>
                  <a:tcPr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2 534</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524</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3 058</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37,3</a:t>
                      </a:r>
                    </a:p>
                  </a:txBody>
                  <a:tcPr marL="9525" marR="9525" marT="9525" marB="0"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2 626</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533</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3 159</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ctr"/>
                      <a:r>
                        <a:rPr lang="fr-FR" sz="900" b="1" i="0" u="none" strike="noStrike" dirty="0">
                          <a:solidFill>
                            <a:srgbClr val="000000"/>
                          </a:solidFill>
                          <a:effectLst/>
                          <a:latin typeface="Arial" panose="020B0604020202020204" pitchFamily="34" charset="0"/>
                        </a:rPr>
                        <a:t>2 488</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533</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3 021</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47,4</a:t>
                      </a:r>
                    </a:p>
                  </a:txBody>
                  <a:tcPr marL="9525" marR="9525" marT="9525" marB="0" anchor="ctr"/>
                </a:tc>
                <a:tc>
                  <a:txBody>
                    <a:bodyPr/>
                    <a:lstStyle/>
                    <a:p>
                      <a:pPr algn="ctr" rtl="0" fontAlgn="b"/>
                      <a:r>
                        <a:rPr lang="fr-FR" sz="900" b="1" i="0" u="none" strike="noStrike" dirty="0">
                          <a:solidFill>
                            <a:srgbClr val="000000"/>
                          </a:solidFill>
                          <a:effectLst/>
                          <a:latin typeface="Arial" panose="020B0604020202020204" pitchFamily="34" charset="0"/>
                        </a:rPr>
                        <a:t>2 166</a:t>
                      </a:r>
                    </a:p>
                  </a:txBody>
                  <a:tcPr marL="9525" marR="9525" marT="9525" marB="0" anchor="ctr"/>
                </a:tc>
                <a:tc>
                  <a:txBody>
                    <a:bodyPr/>
                    <a:lstStyle/>
                    <a:p>
                      <a:pPr algn="ctr" fontAlgn="ctr"/>
                      <a:r>
                        <a:rPr lang="fr-FR" sz="900" b="0" i="0" u="none" strike="noStrike">
                          <a:solidFill>
                            <a:srgbClr val="000000"/>
                          </a:solidFill>
                          <a:effectLst/>
                          <a:latin typeface="Arial" panose="020B0604020202020204" pitchFamily="34" charset="0"/>
                        </a:rPr>
                        <a:t>548</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2 714</a:t>
                      </a:r>
                    </a:p>
                  </a:txBody>
                  <a:tcPr marL="9525" marR="9525" marT="9525" marB="0" anchor="ctr"/>
                </a:tc>
                <a:tc>
                  <a:txBody>
                    <a:bodyPr/>
                    <a:lstStyle/>
                    <a:p>
                      <a:pPr algn="ctr" rtl="0" fontAlgn="b"/>
                      <a:r>
                        <a:rPr lang="fr-FR" sz="900" b="0" i="0" u="none" strike="noStrike">
                          <a:solidFill>
                            <a:srgbClr val="000000"/>
                          </a:solidFill>
                          <a:effectLst/>
                          <a:latin typeface="Arial" panose="020B0604020202020204" pitchFamily="34" charset="0"/>
                        </a:rPr>
                        <a:t>40,9</a:t>
                      </a:r>
                    </a:p>
                  </a:txBody>
                  <a:tcPr marL="9525" marR="9525" marT="9525" marB="0" anchor="ctr"/>
                </a:tc>
                <a:tc>
                  <a:txBody>
                    <a:bodyPr/>
                    <a:lstStyle/>
                    <a:p>
                      <a:pPr marL="0" algn="ctr" defTabSz="914400" rtl="0" eaLnBrk="1" fontAlgn="b" latinLnBrk="0" hangingPunct="1"/>
                      <a:r>
                        <a:rPr lang="fr-FR" sz="900" b="1" i="0" u="none" strike="noStrike" kern="1200" dirty="0">
                          <a:solidFill>
                            <a:srgbClr val="000000"/>
                          </a:solidFill>
                          <a:effectLst/>
                          <a:latin typeface="Arial" panose="020B0604020202020204" pitchFamily="34" charset="0"/>
                          <a:ea typeface="+mn-ea"/>
                          <a:cs typeface="+mn-cs"/>
                        </a:rPr>
                        <a:t>2 196</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0,54</a:t>
                      </a:r>
                    </a:p>
                  </a:txBody>
                  <a:tcPr marL="9525" marR="9525" marT="9525" marB="0" anchor="ctr"/>
                </a:tc>
                <a:extLst>
                  <a:ext uri="{0D108BD9-81ED-4DB2-BD59-A6C34878D82A}">
                    <a16:rowId xmlns:a16="http://schemas.microsoft.com/office/drawing/2014/main" val="10007"/>
                  </a:ext>
                </a:extLst>
              </a:tr>
              <a:tr h="0">
                <a:tc>
                  <a:txBody>
                    <a:bodyPr/>
                    <a:lstStyle/>
                    <a:p>
                      <a:pPr algn="ctr"/>
                      <a:r>
                        <a:rPr lang="fr-FR" sz="900" dirty="0"/>
                        <a:t>2021</a:t>
                      </a:r>
                    </a:p>
                  </a:txBody>
                  <a:tcPr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2 599</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461</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3 060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37,9</a:t>
                      </a:r>
                    </a:p>
                  </a:txBody>
                  <a:tcPr marL="9525" marR="9525" marT="9525" marB="0"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2 864</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467</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3 331</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ctr"/>
                      <a:r>
                        <a:rPr lang="fr-FR" sz="900" b="1" i="0" u="none" strike="noStrike" dirty="0">
                          <a:solidFill>
                            <a:srgbClr val="000000"/>
                          </a:solidFill>
                          <a:effectLst/>
                          <a:latin typeface="Arial" panose="020B0604020202020204" pitchFamily="34" charset="0"/>
                        </a:rPr>
                        <a:t>2 777</a:t>
                      </a:r>
                    </a:p>
                  </a:txBody>
                  <a:tcPr marL="9525" marR="9525" marT="9525" marB="0" anchor="ctr"/>
                </a:tc>
                <a:tc>
                  <a:txBody>
                    <a:bodyPr/>
                    <a:lstStyle/>
                    <a:p>
                      <a:pPr algn="ctr" rtl="0" fontAlgn="ctr"/>
                      <a:r>
                        <a:rPr lang="fr-FR" sz="900" b="0" i="0" u="none" strike="noStrike">
                          <a:solidFill>
                            <a:srgbClr val="000000"/>
                          </a:solidFill>
                          <a:effectLst/>
                          <a:latin typeface="Arial" panose="020B0604020202020204" pitchFamily="34" charset="0"/>
                        </a:rPr>
                        <a:t>475</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3 252</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45,7</a:t>
                      </a:r>
                    </a:p>
                  </a:txBody>
                  <a:tcPr marL="9525" marR="9525" marT="9525" marB="0" anchor="ctr"/>
                </a:tc>
                <a:tc>
                  <a:txBody>
                    <a:bodyPr/>
                    <a:lstStyle/>
                    <a:p>
                      <a:pPr algn="ctr" rtl="0" fontAlgn="b"/>
                      <a:r>
                        <a:rPr lang="fr-FR" sz="900" b="1" i="0" u="none" strike="noStrike" dirty="0">
                          <a:solidFill>
                            <a:srgbClr val="000000"/>
                          </a:solidFill>
                          <a:effectLst/>
                          <a:latin typeface="Arial" panose="020B0604020202020204" pitchFamily="34" charset="0"/>
                        </a:rPr>
                        <a:t>2 410</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469</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2 879</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38,9</a:t>
                      </a:r>
                    </a:p>
                  </a:txBody>
                  <a:tcPr marL="9525" marR="9525" marT="9525" marB="0" anchor="ctr"/>
                </a:tc>
                <a:tc>
                  <a:txBody>
                    <a:bodyPr/>
                    <a:lstStyle/>
                    <a:p>
                      <a:pPr marL="0" algn="ctr" defTabSz="914400" rtl="0" eaLnBrk="1" fontAlgn="b" latinLnBrk="0" hangingPunct="1"/>
                      <a:r>
                        <a:rPr lang="fr-FR" sz="900" b="1" i="0" u="none" strike="noStrike" kern="1200" dirty="0">
                          <a:solidFill>
                            <a:srgbClr val="000000"/>
                          </a:solidFill>
                          <a:effectLst/>
                          <a:latin typeface="Arial" panose="020B0604020202020204" pitchFamily="34" charset="0"/>
                          <a:ea typeface="+mn-ea"/>
                          <a:cs typeface="+mn-cs"/>
                        </a:rPr>
                        <a:t>2 219</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0,53</a:t>
                      </a:r>
                    </a:p>
                  </a:txBody>
                  <a:tcPr marL="9525" marR="9525" marT="9525" marB="0" anchor="ctr"/>
                </a:tc>
                <a:extLst>
                  <a:ext uri="{0D108BD9-81ED-4DB2-BD59-A6C34878D82A}">
                    <a16:rowId xmlns:a16="http://schemas.microsoft.com/office/drawing/2014/main" val="10008"/>
                  </a:ext>
                </a:extLst>
              </a:tr>
              <a:tr h="0">
                <a:tc>
                  <a:txBody>
                    <a:bodyPr/>
                    <a:lstStyle/>
                    <a:p>
                      <a:pPr algn="ctr"/>
                      <a:r>
                        <a:rPr lang="fr-FR" sz="900" dirty="0"/>
                        <a:t>2022</a:t>
                      </a:r>
                    </a:p>
                  </a:txBody>
                  <a:tcPr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2 713</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397</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3 110</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3 135</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400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3 535</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ctr"/>
                      <a:r>
                        <a:rPr lang="fr-FR" sz="900" b="1" i="0" u="none" strike="noStrike" dirty="0">
                          <a:solidFill>
                            <a:srgbClr val="000000"/>
                          </a:solidFill>
                          <a:effectLst/>
                          <a:latin typeface="Arial" panose="020B0604020202020204" pitchFamily="34" charset="0"/>
                        </a:rPr>
                        <a:t>3 029</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402</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3 431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b"/>
                      <a:r>
                        <a:rPr lang="fr-FR" sz="900" b="1" i="0" u="none" strike="noStrike" dirty="0">
                          <a:solidFill>
                            <a:srgbClr val="000000"/>
                          </a:solidFill>
                          <a:effectLst/>
                          <a:latin typeface="Arial" panose="020B0604020202020204" pitchFamily="34" charset="0"/>
                        </a:rPr>
                        <a:t>2 468</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408</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 2876</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marL="0" algn="ctr" defTabSz="914400" rtl="0" eaLnBrk="1" fontAlgn="b" latinLnBrk="0" hangingPunct="1"/>
                      <a:r>
                        <a:rPr lang="fr-FR" sz="900" b="1" i="0" u="none" strike="noStrike" kern="1200" dirty="0">
                          <a:solidFill>
                            <a:srgbClr val="000000"/>
                          </a:solidFill>
                          <a:effectLst/>
                          <a:latin typeface="Arial" panose="020B0604020202020204" pitchFamily="34" charset="0"/>
                          <a:ea typeface="+mn-ea"/>
                          <a:cs typeface="+mn-cs"/>
                        </a:rPr>
                        <a:t>2 331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3219282261"/>
                  </a:ext>
                </a:extLst>
              </a:tr>
              <a:tr h="119303">
                <a:tc gridSpan="19">
                  <a:txBody>
                    <a:bodyPr/>
                    <a:lstStyle/>
                    <a:p>
                      <a:pPr algn="ctr"/>
                      <a:endParaRPr lang="fr-FR" sz="100" dirty="0"/>
                    </a:p>
                  </a:txBody>
                  <a:tcPr anchor="ctr"/>
                </a:tc>
                <a:tc hMerge="1">
                  <a:txBody>
                    <a:bodyPr/>
                    <a:lstStyle/>
                    <a:p>
                      <a:pPr algn="ctr" rtl="0" fontAlgn="ctr"/>
                      <a:endParaRPr lang="fr-FR" sz="900" b="1"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rtl="0" fontAlgn="ct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rtl="0" fontAlgn="ct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rtl="0" fontAlgn="b"/>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pPr algn="ctr" rtl="0" fontAlgn="ctr"/>
                      <a:endParaRPr lang="fr-FR" sz="900" b="1"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rtl="0" fontAlgn="ct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rtl="0" fontAlgn="ct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rtl="0" fontAlgn="b"/>
                      <a:endParaRPr lang="fr-FR" sz="900" b="1"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fontAlgn="ct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algn="ctr" fontAlgn="ct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900" b="0" i="0" u="none" strike="noStrike" dirty="0">
                        <a:solidFill>
                          <a:srgbClr val="000000"/>
                        </a:solidFill>
                        <a:effectLst/>
                        <a:latin typeface="Arial" panose="020B0604020202020204" pitchFamily="34" charset="0"/>
                      </a:endParaRPr>
                    </a:p>
                  </a:txBody>
                  <a:tcPr marL="9525" marR="9525" marT="9525" marB="0" anchor="ctr"/>
                </a:tc>
                <a:tc hMerge="1">
                  <a:txBody>
                    <a:bodyPr/>
                    <a:lstStyle/>
                    <a:p>
                      <a:pPr marL="0" algn="ctr" defTabSz="914400" rtl="0" eaLnBrk="1" fontAlgn="b" latinLnBrk="0" hangingPunct="1"/>
                      <a:endParaRPr lang="fr-FR" sz="900" b="1" i="0" u="none" strike="noStrike" kern="1200" dirty="0">
                        <a:solidFill>
                          <a:srgbClr val="000000"/>
                        </a:solidFill>
                        <a:effectLst/>
                        <a:latin typeface="Arial" panose="020B0604020202020204" pitchFamily="34" charset="0"/>
                        <a:ea typeface="+mn-ea"/>
                        <a:cs typeface="+mn-cs"/>
                      </a:endParaRPr>
                    </a:p>
                  </a:txBody>
                  <a:tcPr marL="9525" marR="9525" marT="9525" marB="0" anchor="ct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fr-FR" sz="9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10"/>
                  </a:ext>
                </a:extLst>
              </a:tr>
              <a:tr h="0">
                <a:tc>
                  <a:txBody>
                    <a:bodyPr/>
                    <a:lstStyle/>
                    <a:p>
                      <a:pPr algn="ctr"/>
                      <a:r>
                        <a:rPr lang="fr-FR" sz="900" dirty="0"/>
                        <a:t>Moyenne 2018-2022</a:t>
                      </a:r>
                    </a:p>
                  </a:txBody>
                  <a:tcPr anchor="ctr"/>
                </a:tc>
                <a:tc>
                  <a:txBody>
                    <a:bodyPr/>
                    <a:lstStyle/>
                    <a:p>
                      <a:pPr algn="ctr" rtl="0" fontAlgn="ctr"/>
                      <a:r>
                        <a:rPr lang="fr-FR" sz="900" b="1" i="0" u="none" strike="noStrike" dirty="0">
                          <a:solidFill>
                            <a:srgbClr val="000000"/>
                          </a:solidFill>
                          <a:effectLst/>
                          <a:latin typeface="Arial" panose="020B0604020202020204" pitchFamily="34" charset="0"/>
                        </a:rPr>
                        <a:t>2 521</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539</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3 060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37,4</a:t>
                      </a:r>
                    </a:p>
                  </a:txBody>
                  <a:tcPr marL="9525" marR="9525" marT="9525" marB="0" anchor="ctr"/>
                </a:tc>
                <a:tc>
                  <a:txBody>
                    <a:bodyPr/>
                    <a:lstStyle/>
                    <a:p>
                      <a:pPr marL="0" algn="ctr" defTabSz="914400" rtl="0" eaLnBrk="1" fontAlgn="ctr" latinLnBrk="0" hangingPunct="1"/>
                      <a:r>
                        <a:rPr lang="fr-FR" sz="900" b="1" i="0" u="none" strike="noStrike" kern="1200" dirty="0">
                          <a:solidFill>
                            <a:srgbClr val="000000"/>
                          </a:solidFill>
                          <a:effectLst/>
                          <a:latin typeface="Arial" panose="020B0604020202020204" pitchFamily="34" charset="0"/>
                          <a:ea typeface="+mn-ea"/>
                          <a:cs typeface="+mn-cs"/>
                        </a:rPr>
                        <a:t>2 820</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525</a:t>
                      </a:r>
                    </a:p>
                  </a:txBody>
                  <a:tcPr marL="9525" marR="9525" marT="9525" marB="0" anchor="ctr"/>
                </a:tc>
                <a:tc>
                  <a:txBody>
                    <a:bodyPr/>
                    <a:lstStyle/>
                    <a:p>
                      <a:pPr algn="ctr" rtl="0" fontAlgn="b"/>
                      <a:r>
                        <a:rPr lang="fr-FR" sz="900" b="0" i="0" u="none" strike="noStrike" dirty="0">
                          <a:solidFill>
                            <a:srgbClr val="000000"/>
                          </a:solidFill>
                          <a:effectLst/>
                          <a:latin typeface="Arial" panose="020B0604020202020204" pitchFamily="34" charset="0"/>
                        </a:rPr>
                        <a:t>3 345</a:t>
                      </a:r>
                    </a:p>
                  </a:txBody>
                  <a:tcPr marL="9525" marR="9525" marT="9525" marB="0" anchor="ctr"/>
                </a:tc>
                <a:tc>
                  <a:txBody>
                    <a:bodyPr/>
                    <a:lstStyle/>
                    <a:p>
                      <a:pPr algn="ctr" rtl="0" fontAlgn="b"/>
                      <a:r>
                        <a:rPr lang="fr-FR" sz="900" b="0" i="0" u="none" strike="noStrike" dirty="0" err="1">
                          <a:solidFill>
                            <a:srgbClr val="000000"/>
                          </a:solidFill>
                          <a:effectLst/>
                          <a:latin typeface="Arial" panose="020B0604020202020204" pitchFamily="34" charset="0"/>
                        </a:rPr>
                        <a:t>n.d</a:t>
                      </a:r>
                      <a:r>
                        <a:rPr lang="fr-FR" sz="900" b="0" i="0" u="none" strike="noStrike" dirty="0">
                          <a:solidFill>
                            <a:srgbClr val="000000"/>
                          </a:solidFill>
                          <a:effectLst/>
                          <a:latin typeface="Arial" panose="020B0604020202020204" pitchFamily="34" charset="0"/>
                        </a:rPr>
                        <a:t>.</a:t>
                      </a:r>
                    </a:p>
                  </a:txBody>
                  <a:tcPr marL="9525" marR="9525" marT="9525" marB="0" anchor="ctr"/>
                </a:tc>
                <a:tc>
                  <a:txBody>
                    <a:bodyPr/>
                    <a:lstStyle/>
                    <a:p>
                      <a:pPr algn="ctr" rtl="0" fontAlgn="ctr"/>
                      <a:r>
                        <a:rPr lang="fr-FR" sz="900" b="1" i="0" u="none" strike="noStrike" dirty="0">
                          <a:solidFill>
                            <a:srgbClr val="000000"/>
                          </a:solidFill>
                          <a:effectLst/>
                          <a:latin typeface="Arial" panose="020B0604020202020204" pitchFamily="34" charset="0"/>
                        </a:rPr>
                        <a:t>2 615</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569</a:t>
                      </a:r>
                    </a:p>
                  </a:txBody>
                  <a:tcPr marL="9525" marR="9525" marT="9525" marB="0" anchor="ctr"/>
                </a:tc>
                <a:tc>
                  <a:txBody>
                    <a:bodyPr/>
                    <a:lstStyle/>
                    <a:p>
                      <a:pPr algn="ctr" rtl="0" fontAlgn="ctr"/>
                      <a:r>
                        <a:rPr lang="fr-FR" sz="900" b="0" i="0" u="none" strike="noStrike" dirty="0">
                          <a:solidFill>
                            <a:srgbClr val="000000"/>
                          </a:solidFill>
                          <a:effectLst/>
                          <a:latin typeface="Arial" panose="020B0604020202020204" pitchFamily="34" charset="0"/>
                        </a:rPr>
                        <a:t>3 184</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0" i="0" u="none" strike="noStrike" dirty="0">
                          <a:solidFill>
                            <a:srgbClr val="000000"/>
                          </a:solidFill>
                          <a:effectLst/>
                          <a:latin typeface="Arial" panose="020B0604020202020204" pitchFamily="34" charset="0"/>
                        </a:rPr>
                        <a:t>45,8</a:t>
                      </a:r>
                    </a:p>
                  </a:txBody>
                  <a:tcPr marL="9525" marR="9525" marT="9525" marB="0" anchor="ctr"/>
                </a:tc>
                <a:tc>
                  <a:txBody>
                    <a:bodyPr/>
                    <a:lstStyle/>
                    <a:p>
                      <a:pPr algn="ctr" rtl="0" fontAlgn="b"/>
                      <a:r>
                        <a:rPr lang="fr-FR" sz="900" b="1" i="0" u="none" strike="noStrike" dirty="0">
                          <a:solidFill>
                            <a:srgbClr val="000000"/>
                          </a:solidFill>
                          <a:effectLst/>
                          <a:latin typeface="Arial" panose="020B0604020202020204" pitchFamily="34" charset="0"/>
                        </a:rPr>
                        <a:t>2 407</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550</a:t>
                      </a:r>
                    </a:p>
                  </a:txBody>
                  <a:tcPr marL="9525" marR="9525" marT="9525" marB="0" anchor="ctr"/>
                </a:tc>
                <a:tc>
                  <a:txBody>
                    <a:bodyPr/>
                    <a:lstStyle/>
                    <a:p>
                      <a:pPr algn="ctr" fontAlgn="ctr"/>
                      <a:r>
                        <a:rPr lang="fr-FR" sz="900" b="0" i="0" u="none" strike="noStrike" dirty="0">
                          <a:solidFill>
                            <a:srgbClr val="000000"/>
                          </a:solidFill>
                          <a:effectLst/>
                          <a:latin typeface="Arial" panose="020B0604020202020204" pitchFamily="34" charset="0"/>
                        </a:rPr>
                        <a:t>2 957</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0" i="0" u="none" strike="noStrike" dirty="0">
                          <a:solidFill>
                            <a:srgbClr val="000000"/>
                          </a:solidFill>
                          <a:effectLst/>
                          <a:latin typeface="Arial" panose="020B0604020202020204" pitchFamily="34" charset="0"/>
                        </a:rPr>
                        <a:t>38,4</a:t>
                      </a:r>
                    </a:p>
                  </a:txBody>
                  <a:tcPr marL="9525" marR="9525" marT="9525" marB="0" anchor="ctr"/>
                </a:tc>
                <a:tc>
                  <a:txBody>
                    <a:bodyPr/>
                    <a:lstStyle/>
                    <a:p>
                      <a:pPr marL="0" algn="ctr" defTabSz="914400" rtl="0" eaLnBrk="1" fontAlgn="b" latinLnBrk="0" hangingPunct="1"/>
                      <a:r>
                        <a:rPr lang="fr-FR" sz="900" b="1" i="0" u="none" strike="noStrike" kern="1200" dirty="0">
                          <a:solidFill>
                            <a:srgbClr val="000000"/>
                          </a:solidFill>
                          <a:effectLst/>
                          <a:latin typeface="Arial" panose="020B0604020202020204" pitchFamily="34" charset="0"/>
                          <a:ea typeface="+mn-ea"/>
                          <a:cs typeface="+mn-cs"/>
                        </a:rPr>
                        <a:t>2 208</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900" b="0" i="0" u="none" strike="noStrike" dirty="0">
                          <a:solidFill>
                            <a:srgbClr val="000000"/>
                          </a:solidFill>
                          <a:effectLst/>
                          <a:latin typeface="Arial" panose="020B0604020202020204" pitchFamily="34" charset="0"/>
                        </a:rPr>
                        <a:t>0,55</a:t>
                      </a:r>
                    </a:p>
                  </a:txBody>
                  <a:tcPr marL="9525" marR="9525" marT="9525" marB="0" anchor="ctr"/>
                </a:tc>
                <a:extLst>
                  <a:ext uri="{0D108BD9-81ED-4DB2-BD59-A6C34878D82A}">
                    <a16:rowId xmlns:a16="http://schemas.microsoft.com/office/drawing/2014/main" val="1343817752"/>
                  </a:ext>
                </a:extLst>
              </a:tr>
            </a:tbl>
          </a:graphicData>
        </a:graphic>
      </p:graphicFrame>
      <p:sp>
        <p:nvSpPr>
          <p:cNvPr id="12" name="ZoneTexte 11"/>
          <p:cNvSpPr txBox="1"/>
          <p:nvPr/>
        </p:nvSpPr>
        <p:spPr>
          <a:xfrm>
            <a:off x="355221" y="6577926"/>
            <a:ext cx="8432881" cy="230832"/>
          </a:xfrm>
          <a:prstGeom prst="rect">
            <a:avLst/>
          </a:prstGeom>
          <a:noFill/>
          <a:ln>
            <a:solidFill>
              <a:schemeClr val="accent3">
                <a:lumMod val="75000"/>
              </a:schemeClr>
            </a:solidFill>
          </a:ln>
        </p:spPr>
        <p:txBody>
          <a:bodyPr wrap="square" rtlCol="0">
            <a:spAutoFit/>
          </a:bodyPr>
          <a:lstStyle/>
          <a:p>
            <a:pPr algn="ctr"/>
            <a:r>
              <a:rPr lang="fr-FR" sz="900" b="1" i="1" dirty="0">
                <a:latin typeface="Marianne" panose="02000000000000000000" pitchFamily="2" charset="0"/>
              </a:rPr>
              <a:t>Source pour l’ensemble de la partie « rappels » : données du service des retraites de l'État sur le champ des pensions civiles et militaires de retraite</a:t>
            </a:r>
          </a:p>
        </p:txBody>
      </p:sp>
      <p:sp>
        <p:nvSpPr>
          <p:cNvPr id="2" name="ZoneTexte 1"/>
          <p:cNvSpPr txBox="1"/>
          <p:nvPr/>
        </p:nvSpPr>
        <p:spPr>
          <a:xfrm>
            <a:off x="912958" y="5383707"/>
            <a:ext cx="7685439" cy="1092607"/>
          </a:xfrm>
          <a:prstGeom prst="rect">
            <a:avLst/>
          </a:prstGeom>
          <a:noFill/>
        </p:spPr>
        <p:txBody>
          <a:bodyPr wrap="square" rtlCol="0">
            <a:spAutoFit/>
          </a:bodyPr>
          <a:lstStyle/>
          <a:p>
            <a:pPr>
              <a:spcAft>
                <a:spcPts val="600"/>
              </a:spcAft>
            </a:pPr>
            <a:r>
              <a:rPr lang="fr-FR" sz="1000" dirty="0">
                <a:solidFill>
                  <a:srgbClr val="0070C0"/>
                </a:solidFill>
              </a:rPr>
              <a:t>Par rapport aux pensions liquidées en métropole et à l’étranger, les pensions des bénéficiaires de l’ITR qui sont partis en retraite entre 2018 et 2022 ont été en moyenne, notamment du fait des bonifications outre-mer :</a:t>
            </a:r>
          </a:p>
          <a:p>
            <a:pPr marL="171450" indent="-171450">
              <a:buFont typeface="Arial" panose="020B0604020202020204" pitchFamily="34" charset="0"/>
              <a:buChar char="•"/>
            </a:pPr>
            <a:r>
              <a:rPr lang="fr-FR" sz="1000" dirty="0">
                <a:solidFill>
                  <a:srgbClr val="0070C0"/>
                </a:solidFill>
              </a:rPr>
              <a:t>14 % plus élevées à La Réunion </a:t>
            </a:r>
          </a:p>
          <a:p>
            <a:pPr marL="171450" indent="-171450">
              <a:buFont typeface="Arial" panose="020B0604020202020204" pitchFamily="34" charset="0"/>
              <a:buChar char="•"/>
            </a:pPr>
            <a:r>
              <a:rPr lang="fr-FR" sz="1000" dirty="0">
                <a:solidFill>
                  <a:srgbClr val="0070C0"/>
                </a:solidFill>
              </a:rPr>
              <a:t>28 % plus élevées à Mayotte</a:t>
            </a:r>
          </a:p>
          <a:p>
            <a:pPr marL="171450" indent="-171450">
              <a:buFont typeface="Arial" panose="020B0604020202020204" pitchFamily="34" charset="0"/>
              <a:buChar char="•"/>
            </a:pPr>
            <a:r>
              <a:rPr lang="fr-FR" sz="1000" dirty="0">
                <a:solidFill>
                  <a:srgbClr val="0070C0"/>
                </a:solidFill>
              </a:rPr>
              <a:t>18 % plus élevées en Polynésie Française</a:t>
            </a:r>
          </a:p>
          <a:p>
            <a:pPr marL="171450" indent="-171450">
              <a:buFont typeface="Arial" panose="020B0604020202020204" pitchFamily="34" charset="0"/>
              <a:buChar char="•"/>
            </a:pPr>
            <a:r>
              <a:rPr lang="fr-FR" sz="1000" dirty="0">
                <a:solidFill>
                  <a:srgbClr val="0070C0"/>
                </a:solidFill>
              </a:rPr>
              <a:t>9 % plus élevées en Nouvelle Calédonie</a:t>
            </a:r>
          </a:p>
        </p:txBody>
      </p:sp>
      <p:sp>
        <p:nvSpPr>
          <p:cNvPr id="4" name="Rectangle 3"/>
          <p:cNvSpPr/>
          <p:nvPr/>
        </p:nvSpPr>
        <p:spPr>
          <a:xfrm>
            <a:off x="222674" y="4223588"/>
            <a:ext cx="8809319" cy="57302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itre 1"/>
          <p:cNvSpPr txBox="1">
            <a:spLocks/>
          </p:cNvSpPr>
          <p:nvPr/>
        </p:nvSpPr>
        <p:spPr>
          <a:xfrm>
            <a:off x="179162" y="324000"/>
            <a:ext cx="6768336" cy="288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1800" b="1" kern="1200" cap="all" baseline="0">
                <a:solidFill>
                  <a:schemeClr val="bg2"/>
                </a:solidFill>
                <a:latin typeface="+mj-lt"/>
                <a:ea typeface="+mj-ea"/>
                <a:cs typeface="+mj-cs"/>
              </a:defRPr>
            </a:lvl1pPr>
          </a:lstStyle>
          <a:p>
            <a:r>
              <a:rPr lang="fr-FR" sz="1600" dirty="0"/>
              <a:t>Niveaux des pensions dans les territoires ITR (rappel)</a:t>
            </a:r>
            <a:endParaRPr lang="fr-FR" sz="1600" dirty="0">
              <a:solidFill>
                <a:srgbClr val="004A6F"/>
              </a:solidFill>
            </a:endParaRPr>
          </a:p>
        </p:txBody>
      </p:sp>
    </p:spTree>
    <p:extLst>
      <p:ext uri="{BB962C8B-B14F-4D97-AF65-F5344CB8AC3E}">
        <p14:creationId xmlns:p14="http://schemas.microsoft.com/office/powerpoint/2010/main" val="1722440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B06EBDD-958C-4AE8-A34D-C4DA2B38600E}" type="slidenum">
              <a:rPr lang="fr-FR" smtClean="0"/>
              <a:t>4</a:t>
            </a:fld>
            <a:endParaRPr lang="fr-FR"/>
          </a:p>
        </p:txBody>
      </p:sp>
      <p:sp>
        <p:nvSpPr>
          <p:cNvPr id="4" name="Titre 3"/>
          <p:cNvSpPr>
            <a:spLocks noGrp="1"/>
          </p:cNvSpPr>
          <p:nvPr>
            <p:ph type="title"/>
          </p:nvPr>
        </p:nvSpPr>
        <p:spPr>
          <a:xfrm>
            <a:off x="180000" y="324000"/>
            <a:ext cx="9191602" cy="288000"/>
          </a:xfrm>
        </p:spPr>
        <p:txBody>
          <a:bodyPr>
            <a:normAutofit fontScale="90000"/>
          </a:bodyPr>
          <a:lstStyle/>
          <a:p>
            <a:r>
              <a:rPr lang="fr-FR" dirty="0"/>
              <a:t>Écarts de prix entre la REUNION/MAYOTTE et la France métropolitaine </a:t>
            </a:r>
          </a:p>
        </p:txBody>
      </p:sp>
      <p:sp>
        <p:nvSpPr>
          <p:cNvPr id="2" name="Rectangle à coins arrondis 1"/>
          <p:cNvSpPr/>
          <p:nvPr/>
        </p:nvSpPr>
        <p:spPr>
          <a:xfrm>
            <a:off x="6557143" y="1371600"/>
            <a:ext cx="2127739" cy="2784764"/>
          </a:xfrm>
          <a:prstGeom prst="roundRect">
            <a:avLst/>
          </a:prstGeom>
          <a:solidFill>
            <a:schemeClr val="accent2">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i="1" dirty="0">
                <a:solidFill>
                  <a:srgbClr val="0070C0"/>
                </a:solidFill>
                <a:latin typeface="Marianne" panose="02000000000000000000" pitchFamily="2" charset="0"/>
              </a:rPr>
              <a:t>NOTA BENE : en 2015 (précédente étude INSEE)</a:t>
            </a:r>
          </a:p>
          <a:p>
            <a:pPr algn="ctr"/>
            <a:endParaRPr lang="fr-FR" sz="1400" i="1" dirty="0">
              <a:solidFill>
                <a:srgbClr val="0070C0"/>
              </a:solidFill>
              <a:latin typeface="Marianne" panose="02000000000000000000" pitchFamily="2" charset="0"/>
            </a:endParaRPr>
          </a:p>
          <a:p>
            <a:pPr algn="ctr"/>
            <a:r>
              <a:rPr lang="fr-FR" sz="1400" i="1" dirty="0">
                <a:solidFill>
                  <a:srgbClr val="0070C0"/>
                </a:solidFill>
                <a:latin typeface="Marianne" panose="02000000000000000000" pitchFamily="2" charset="0"/>
              </a:rPr>
              <a:t>Pour La Réunion, l’indice de Fisher était mesuré à 7,1 %</a:t>
            </a:r>
          </a:p>
          <a:p>
            <a:pPr algn="ctr"/>
            <a:endParaRPr lang="fr-FR" sz="1400" i="1" dirty="0">
              <a:solidFill>
                <a:srgbClr val="0070C0"/>
              </a:solidFill>
              <a:latin typeface="Marianne" panose="02000000000000000000" pitchFamily="2" charset="0"/>
            </a:endParaRPr>
          </a:p>
          <a:p>
            <a:pPr algn="ctr"/>
            <a:r>
              <a:rPr lang="fr-FR" sz="1400" i="1" dirty="0">
                <a:solidFill>
                  <a:srgbClr val="0070C0"/>
                </a:solidFill>
                <a:latin typeface="Marianne" panose="02000000000000000000" pitchFamily="2" charset="0"/>
              </a:rPr>
              <a:t>Pour Mayotte, l’indice de Fisher était mesuré à 6,9 %</a:t>
            </a:r>
          </a:p>
          <a:p>
            <a:pPr algn="ctr"/>
            <a:endParaRPr lang="fr-FR" sz="1400" i="1" dirty="0">
              <a:solidFill>
                <a:srgbClr val="0070C0"/>
              </a:solidFill>
              <a:latin typeface="Marianne" panose="02000000000000000000" pitchFamily="2" charset="0"/>
            </a:endParaRPr>
          </a:p>
        </p:txBody>
      </p:sp>
      <p:graphicFrame>
        <p:nvGraphicFramePr>
          <p:cNvPr id="7" name="Tableau 6">
            <a:extLst>
              <a:ext uri="{FF2B5EF4-FFF2-40B4-BE49-F238E27FC236}">
                <a16:creationId xmlns:a16="http://schemas.microsoft.com/office/drawing/2014/main" id="{86F0982D-04F3-4158-86D3-84DBB2D6BBF8}"/>
              </a:ext>
            </a:extLst>
          </p:cNvPr>
          <p:cNvGraphicFramePr>
            <a:graphicFrameLocks noGrp="1"/>
          </p:cNvGraphicFramePr>
          <p:nvPr>
            <p:extLst>
              <p:ext uri="{D42A27DB-BD31-4B8C-83A1-F6EECF244321}">
                <p14:modId xmlns:p14="http://schemas.microsoft.com/office/powerpoint/2010/main" val="2917373007"/>
              </p:ext>
            </p:extLst>
          </p:nvPr>
        </p:nvGraphicFramePr>
        <p:xfrm>
          <a:off x="459118" y="1233487"/>
          <a:ext cx="5880100" cy="4391025"/>
        </p:xfrm>
        <a:graphic>
          <a:graphicData uri="http://schemas.openxmlformats.org/drawingml/2006/table">
            <a:tbl>
              <a:tblPr/>
              <a:tblGrid>
                <a:gridCol w="3683000">
                  <a:extLst>
                    <a:ext uri="{9D8B030D-6E8A-4147-A177-3AD203B41FA5}">
                      <a16:colId xmlns:a16="http://schemas.microsoft.com/office/drawing/2014/main" val="2381137532"/>
                    </a:ext>
                  </a:extLst>
                </a:gridCol>
                <a:gridCol w="1193800">
                  <a:extLst>
                    <a:ext uri="{9D8B030D-6E8A-4147-A177-3AD203B41FA5}">
                      <a16:colId xmlns:a16="http://schemas.microsoft.com/office/drawing/2014/main" val="1161268426"/>
                    </a:ext>
                  </a:extLst>
                </a:gridCol>
                <a:gridCol w="1003300">
                  <a:extLst>
                    <a:ext uri="{9D8B030D-6E8A-4147-A177-3AD203B41FA5}">
                      <a16:colId xmlns:a16="http://schemas.microsoft.com/office/drawing/2014/main" val="337725090"/>
                    </a:ext>
                  </a:extLst>
                </a:gridCol>
              </a:tblGrid>
              <a:tr h="161925">
                <a:tc>
                  <a:txBody>
                    <a:bodyPr/>
                    <a:lstStyle/>
                    <a:p>
                      <a:pPr algn="l" fontAlgn="b"/>
                      <a:endParaRPr lang="fr-FR" sz="100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effectLst/>
                        <a:latin typeface="Arial" panose="020B060402020202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fr-FR" sz="1000" b="0" i="0" u="none" strike="noStrike">
                          <a:effectLst/>
                          <a:latin typeface="Arial" panose="020B0604020202020204" pitchFamily="34" charset="0"/>
                        </a:rPr>
                        <a:t>en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2358500"/>
                  </a:ext>
                </a:extLst>
              </a:tr>
              <a:tr h="161925">
                <a:tc>
                  <a:txBody>
                    <a:bodyPr/>
                    <a:lstStyle/>
                    <a:p>
                      <a:pPr algn="ctr" fontAlgn="ctr"/>
                      <a:r>
                        <a:rPr lang="fr-FR" sz="1000" b="1" i="0" u="none" strike="noStrike">
                          <a:effectLst/>
                          <a:latin typeface="Arial" panose="020B0604020202020204" pitchFamily="34" charset="0"/>
                        </a:rPr>
                        <a:t>Fonction de consommation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effectLst/>
                          <a:latin typeface="Arial" panose="020B0604020202020204" pitchFamily="34" charset="0"/>
                        </a:rPr>
                        <a:t>La Réunion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effectLst/>
                          <a:latin typeface="Arial" panose="020B0604020202020204" pitchFamily="34" charset="0"/>
                        </a:rPr>
                        <a:t>Mayotte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773459"/>
                  </a:ext>
                </a:extLst>
              </a:tr>
              <a:tr h="161925">
                <a:tc>
                  <a:txBody>
                    <a:bodyPr/>
                    <a:lstStyle/>
                    <a:p>
                      <a:pPr algn="l" fontAlgn="b"/>
                      <a:r>
                        <a:rPr lang="fr-FR" sz="1000" b="0" i="0" u="none" strike="noStrike">
                          <a:effectLst/>
                          <a:latin typeface="Arial" panose="020B0604020202020204" pitchFamily="34" charset="0"/>
                        </a:rPr>
                        <a:t>Produits alimentaires et boissons non alcoolisées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fr-FR" sz="1000" b="0" i="0" u="none" strike="noStrike">
                          <a:effectLst/>
                          <a:latin typeface="Arial" panose="020B0604020202020204" pitchFamily="34" charset="0"/>
                        </a:rPr>
                        <a:t>36,7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ctr"/>
                      <a:r>
                        <a:rPr lang="fr-FR" sz="1000" b="0" i="0" u="none" strike="noStrike">
                          <a:effectLst/>
                          <a:latin typeface="Arial" panose="020B0604020202020204" pitchFamily="34" charset="0"/>
                        </a:rPr>
                        <a:t>30,2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136979"/>
                  </a:ext>
                </a:extLst>
              </a:tr>
              <a:tr h="161925">
                <a:tc>
                  <a:txBody>
                    <a:bodyPr/>
                    <a:lstStyle/>
                    <a:p>
                      <a:pPr algn="l" fontAlgn="b"/>
                      <a:r>
                        <a:rPr lang="fr-FR" sz="1000" b="0" i="0" u="none" strike="noStrike">
                          <a:effectLst/>
                          <a:latin typeface="Arial" panose="020B0604020202020204" pitchFamily="34" charset="0"/>
                        </a:rPr>
                        <a:t>Boissons alcoolisées et tabac</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27,3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40,0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19523334"/>
                  </a:ext>
                </a:extLst>
              </a:tr>
              <a:tr h="161925">
                <a:tc>
                  <a:txBody>
                    <a:bodyPr/>
                    <a:lstStyle/>
                    <a:p>
                      <a:pPr algn="l" fontAlgn="b"/>
                      <a:r>
                        <a:rPr lang="fr-FR" sz="1000" b="0" i="0" u="none" strike="noStrike">
                          <a:effectLst/>
                          <a:latin typeface="Arial" panose="020B0604020202020204" pitchFamily="34" charset="0"/>
                        </a:rPr>
                        <a:t>Articles d’habillement et chaussures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7084221"/>
                  </a:ext>
                </a:extLst>
              </a:tr>
              <a:tr h="161925">
                <a:tc>
                  <a:txBody>
                    <a:bodyPr/>
                    <a:lstStyle/>
                    <a:p>
                      <a:pPr algn="l" fontAlgn="b"/>
                      <a:r>
                        <a:rPr lang="fr-FR" sz="1000" b="0" i="0" u="none" strike="noStrike">
                          <a:effectLst/>
                          <a:latin typeface="Arial" panose="020B0604020202020204" pitchFamily="34" charset="0"/>
                        </a:rPr>
                        <a:t>Logement, eau, gaz, électricité et autres combustibles, dont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53811874"/>
                  </a:ext>
                </a:extLst>
              </a:tr>
              <a:tr h="161925">
                <a:tc>
                  <a:txBody>
                    <a:bodyPr/>
                    <a:lstStyle/>
                    <a:p>
                      <a:pPr algn="l" fontAlgn="b"/>
                      <a:r>
                        <a:rPr lang="fr-FR" sz="1000" b="0" i="1" u="none" strike="noStrike">
                          <a:effectLst/>
                          <a:latin typeface="Arial" panose="020B0604020202020204" pitchFamily="34" charset="0"/>
                        </a:rPr>
                        <a:t>Loyers</a:t>
                      </a:r>
                    </a:p>
                  </a:txBody>
                  <a:tcPr marL="11430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1" u="none" strike="noStrike">
                          <a:effectLst/>
                          <a:latin typeface="Arial" panose="020B0604020202020204" pitchFamily="34" charset="0"/>
                        </a:rPr>
                        <a:t>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8338892"/>
                  </a:ext>
                </a:extLst>
              </a:tr>
              <a:tr h="161925">
                <a:tc>
                  <a:txBody>
                    <a:bodyPr/>
                    <a:lstStyle/>
                    <a:p>
                      <a:pPr algn="l" fontAlgn="b"/>
                      <a:r>
                        <a:rPr lang="fr-FR" sz="1000" b="0" i="0" u="none" strike="noStrike">
                          <a:effectLst/>
                          <a:latin typeface="Arial" panose="020B0604020202020204" pitchFamily="34" charset="0"/>
                        </a:rPr>
                        <a:t>Meubles, articles de ménage et entretien courant du foyer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1000" b="0" i="0" u="none" strike="noStrike">
                          <a:effectLst/>
                          <a:latin typeface="Arial" panose="020B0604020202020204" pitchFamily="34"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1000" b="0" i="0" u="none" strike="noStrike">
                          <a:effectLst/>
                          <a:latin typeface="Arial" panose="020B0604020202020204" pitchFamily="34" charset="0"/>
                        </a:rPr>
                        <a:t>19,3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978390733"/>
                  </a:ext>
                </a:extLst>
              </a:tr>
              <a:tr h="161925">
                <a:tc>
                  <a:txBody>
                    <a:bodyPr/>
                    <a:lstStyle/>
                    <a:p>
                      <a:pPr algn="l" fontAlgn="b"/>
                      <a:r>
                        <a:rPr lang="fr-FR" sz="1000" b="0" i="0" u="none" strike="noStrike">
                          <a:effectLst/>
                          <a:latin typeface="Arial" panose="020B0604020202020204" pitchFamily="34" charset="0"/>
                        </a:rPr>
                        <a:t>Santé</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16,9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19793714"/>
                  </a:ext>
                </a:extLst>
              </a:tr>
              <a:tr h="161925">
                <a:tc>
                  <a:txBody>
                    <a:bodyPr/>
                    <a:lstStyle/>
                    <a:p>
                      <a:pPr algn="l" fontAlgn="b"/>
                      <a:r>
                        <a:rPr lang="fr-FR" sz="1000" b="0" i="0" u="none" strike="noStrike">
                          <a:effectLst/>
                          <a:latin typeface="Arial" panose="020B0604020202020204" pitchFamily="34" charset="0"/>
                        </a:rPr>
                        <a:t>Transports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65444690"/>
                  </a:ext>
                </a:extLst>
              </a:tr>
              <a:tr h="161925">
                <a:tc>
                  <a:txBody>
                    <a:bodyPr/>
                    <a:lstStyle/>
                    <a:p>
                      <a:pPr algn="l" fontAlgn="b"/>
                      <a:r>
                        <a:rPr lang="fr-FR" sz="1000" b="0" i="0" u="none" strike="noStrike">
                          <a:effectLst/>
                          <a:latin typeface="Arial" panose="020B0604020202020204" pitchFamily="34" charset="0"/>
                        </a:rPr>
                        <a:t>Communications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24,5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11,9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34221732"/>
                  </a:ext>
                </a:extLst>
              </a:tr>
              <a:tr h="161925">
                <a:tc>
                  <a:txBody>
                    <a:bodyPr/>
                    <a:lstStyle/>
                    <a:p>
                      <a:pPr algn="l" fontAlgn="b"/>
                      <a:r>
                        <a:rPr lang="fr-FR" sz="1000" b="0" i="0" u="none" strike="noStrike">
                          <a:effectLst/>
                          <a:latin typeface="Arial" panose="020B0604020202020204" pitchFamily="34" charset="0"/>
                        </a:rPr>
                        <a:t>Loisirs et culture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13,7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18739148"/>
                  </a:ext>
                </a:extLst>
              </a:tr>
              <a:tr h="161925">
                <a:tc>
                  <a:txBody>
                    <a:bodyPr/>
                    <a:lstStyle/>
                    <a:p>
                      <a:pPr algn="l" fontAlgn="b"/>
                      <a:r>
                        <a:rPr lang="fr-FR" sz="1000" b="0" i="0" u="none" strike="noStrike">
                          <a:effectLst/>
                          <a:latin typeface="Arial" panose="020B0604020202020204" pitchFamily="34" charset="0"/>
                        </a:rPr>
                        <a:t>Restaurants et hôtels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12,8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12120193"/>
                  </a:ext>
                </a:extLst>
              </a:tr>
              <a:tr h="161925">
                <a:tc>
                  <a:txBody>
                    <a:bodyPr/>
                    <a:lstStyle/>
                    <a:p>
                      <a:pPr algn="l" fontAlgn="b"/>
                      <a:r>
                        <a:rPr lang="fr-FR" sz="1000" b="0" i="0" u="none" strike="noStrike">
                          <a:effectLst/>
                          <a:latin typeface="Arial" panose="020B0604020202020204" pitchFamily="34" charset="0"/>
                        </a:rPr>
                        <a:t>Biens et services divers, y c. enseignement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0" i="0" u="none" strike="noStrike">
                          <a:effectLst/>
                          <a:latin typeface="Arial" panose="020B0604020202020204" pitchFamily="34" charset="0"/>
                        </a:rPr>
                        <a:t>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73285640"/>
                  </a:ext>
                </a:extLst>
              </a:tr>
              <a:tr h="161925">
                <a:tc>
                  <a:txBody>
                    <a:bodyPr/>
                    <a:lstStyle/>
                    <a:p>
                      <a:pPr algn="l" fontAlgn="b"/>
                      <a:r>
                        <a:rPr lang="fr-FR" sz="1000" b="1" i="0" u="none" strike="noStrike">
                          <a:effectLst/>
                          <a:latin typeface="Arial" panose="020B0604020202020204" pitchFamily="34" charset="0"/>
                        </a:rPr>
                        <a:t>Ensemble, dont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1" i="0" u="none" strike="noStrike">
                          <a:solidFill>
                            <a:srgbClr val="FF0000"/>
                          </a:solidFill>
                          <a:effectLst/>
                          <a:latin typeface="Arial" panose="020B0604020202020204" pitchFamily="34" charset="0"/>
                        </a:rPr>
                        <a:t>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1" i="0" u="none" strike="noStrike">
                          <a:solidFill>
                            <a:srgbClr val="FF0000"/>
                          </a:solidFill>
                          <a:effectLst/>
                          <a:latin typeface="Arial" panose="020B0604020202020204" pitchFamily="34" charset="0"/>
                        </a:rPr>
                        <a:t>10,3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41859762"/>
                  </a:ext>
                </a:extLst>
              </a:tr>
              <a:tr h="161925">
                <a:tc>
                  <a:txBody>
                    <a:bodyPr/>
                    <a:lstStyle/>
                    <a:p>
                      <a:pPr algn="l" fontAlgn="b"/>
                      <a:r>
                        <a:rPr lang="fr-FR" sz="1000" b="1" i="1" u="none" strike="noStrike">
                          <a:effectLst/>
                          <a:latin typeface="Arial" panose="020B0604020202020204" pitchFamily="34" charset="0"/>
                        </a:rPr>
                        <a:t>Biens</a:t>
                      </a:r>
                    </a:p>
                  </a:txBody>
                  <a:tcPr marL="11430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1" i="1" u="none" strike="noStrike">
                          <a:effectLst/>
                          <a:latin typeface="Arial" panose="020B0604020202020204" pitchFamily="34" charset="0"/>
                        </a:rPr>
                        <a:t>13,3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1" i="1" u="none" strike="noStrike">
                          <a:effectLst/>
                          <a:latin typeface="Arial" panose="020B0604020202020204" pitchFamily="34" charset="0"/>
                        </a:rPr>
                        <a:t>14,9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080049185"/>
                  </a:ext>
                </a:extLst>
              </a:tr>
              <a:tr h="161925">
                <a:tc>
                  <a:txBody>
                    <a:bodyPr/>
                    <a:lstStyle/>
                    <a:p>
                      <a:pPr algn="l" fontAlgn="b"/>
                      <a:r>
                        <a:rPr lang="fr-FR" sz="1000" b="1" i="1" u="none" strike="noStrike">
                          <a:effectLst/>
                          <a:latin typeface="Arial" panose="020B0604020202020204" pitchFamily="34" charset="0"/>
                        </a:rPr>
                        <a:t>Services</a:t>
                      </a:r>
                    </a:p>
                  </a:txBody>
                  <a:tcPr marL="11430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1" i="1" u="none" strike="noStrike">
                          <a:effectLst/>
                          <a:latin typeface="Arial" panose="020B0604020202020204" pitchFamily="34" charset="0"/>
                        </a:rPr>
                        <a:t>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1000" b="1" i="1" u="none" strike="noStrike">
                          <a:effectLst/>
                          <a:latin typeface="Arial" panose="020B0604020202020204" pitchFamily="34" charset="0"/>
                        </a:rPr>
                        <a:t>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2357027"/>
                  </a:ext>
                </a:extLst>
              </a:tr>
              <a:tr h="161925">
                <a:tc>
                  <a:txBody>
                    <a:bodyPr/>
                    <a:lstStyle/>
                    <a:p>
                      <a:pPr algn="l" fontAlgn="b"/>
                      <a:r>
                        <a:rPr lang="fr-FR" sz="1000" b="1" i="1" u="none" strike="noStrike">
                          <a:effectLst/>
                          <a:latin typeface="Arial" panose="020B0604020202020204" pitchFamily="34" charset="0"/>
                        </a:rPr>
                        <a:t>Services hors loyers</a:t>
                      </a:r>
                    </a:p>
                  </a:txBody>
                  <a:tcPr marL="114300"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fr-FR" sz="1000" b="1" i="1" u="none" strike="noStrike">
                          <a:effectLst/>
                          <a:latin typeface="Arial" panose="020B0604020202020204" pitchFamily="34" charset="0"/>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fr-FR" sz="1000" b="1" i="1" u="none" strike="noStrike">
                          <a:effectLst/>
                          <a:latin typeface="Arial" panose="020B0604020202020204" pitchFamily="34" charset="0"/>
                        </a:rPr>
                        <a:t>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7447490"/>
                  </a:ext>
                </a:extLst>
              </a:tr>
              <a:tr h="161925">
                <a:tc>
                  <a:txBody>
                    <a:bodyPr/>
                    <a:lstStyle/>
                    <a:p>
                      <a:pPr algn="l" fontAlgn="b"/>
                      <a:r>
                        <a:rPr lang="fr-FR" sz="1000" b="0" i="0" u="none" strike="noStrike">
                          <a:effectLst/>
                          <a:latin typeface="Arial" panose="020B0604020202020204" pitchFamily="34" charset="0"/>
                        </a:rPr>
                        <a:t>nd : non disponible.</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300471836"/>
                  </a:ext>
                </a:extLst>
              </a:tr>
              <a:tr h="314325">
                <a:tc gridSpan="3">
                  <a:txBody>
                    <a:bodyPr/>
                    <a:lstStyle/>
                    <a:p>
                      <a:pPr algn="l" fontAlgn="ctr"/>
                      <a:r>
                        <a:rPr lang="fr-FR" sz="1000" b="0" i="0" u="none" strike="noStrike">
                          <a:effectLst/>
                          <a:latin typeface="Arial" panose="020B0604020202020204" pitchFamily="34" charset="0"/>
                        </a:rPr>
                        <a:t>Note : l’écart moyen ou indice de Fisher correspond à la moyenne géométrique des écarts de prix calculés, l’un sur la base du panier de consommation moyen du DOM, l’autre sur la base du panier moyen de France métropolitaine.</a:t>
                      </a: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208895158"/>
                  </a:ext>
                </a:extLst>
              </a:tr>
              <a:tr h="352425">
                <a:tc gridSpan="3">
                  <a:txBody>
                    <a:bodyPr/>
                    <a:lstStyle/>
                    <a:p>
                      <a:pPr algn="l" fontAlgn="ctr"/>
                      <a:r>
                        <a:rPr lang="fr-FR" sz="1000" b="0" i="0" u="none" strike="noStrike" dirty="0">
                          <a:effectLst/>
                          <a:latin typeface="Arial" panose="020B0604020202020204" pitchFamily="34" charset="0"/>
                        </a:rPr>
                        <a:t>Lecture : en 2022, les prix des biens sont en moyenne (indice de Fisher) supérieurs de 8,9 % à La Réunion par rapport à la France métropolitaine.</a:t>
                      </a: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727104474"/>
                  </a:ext>
                </a:extLst>
              </a:tr>
              <a:tr h="333375">
                <a:tc gridSpan="2">
                  <a:txBody>
                    <a:bodyPr/>
                    <a:lstStyle/>
                    <a:p>
                      <a:pPr algn="l" fontAlgn="b"/>
                      <a:r>
                        <a:rPr lang="fr-FR" sz="1000" b="0" i="0" u="none" strike="noStrike">
                          <a:effectLst/>
                          <a:latin typeface="Arial" panose="020B0604020202020204" pitchFamily="34" charset="0"/>
                        </a:rPr>
                        <a:t>Champ : France, consommation des ménages hors fioul, gaz de ville et transports ferroviaires et, pour Mayotte, hors loyers.</a:t>
                      </a:r>
                    </a:p>
                  </a:txBody>
                  <a:tcPr marL="9525" marR="9525" marT="9525"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18648704"/>
                  </a:ext>
                </a:extLst>
              </a:tr>
              <a:tr h="161925">
                <a:tc>
                  <a:txBody>
                    <a:bodyPr/>
                    <a:lstStyle/>
                    <a:p>
                      <a:pPr algn="l" fontAlgn="b"/>
                      <a:r>
                        <a:rPr lang="fr-FR" sz="1000" b="0" i="0" u="none" strike="noStrike">
                          <a:effectLst/>
                          <a:latin typeface="Arial" panose="020B0604020202020204" pitchFamily="34" charset="0"/>
                        </a:rPr>
                        <a:t>Source : Insee, enquête de comparaison spatiale des prix 2022.</a:t>
                      </a:r>
                    </a:p>
                  </a:txBody>
                  <a:tcPr marL="9525" marR="9525" marT="9525" marB="0" anchor="b">
                    <a:lnL>
                      <a:noFill/>
                    </a:lnL>
                    <a:lnR>
                      <a:noFill/>
                    </a:lnR>
                    <a:lnT>
                      <a:noFill/>
                    </a:lnT>
                    <a:lnB>
                      <a:noFill/>
                    </a:lnB>
                  </a:tcPr>
                </a:tc>
                <a:tc>
                  <a:txBody>
                    <a:bodyPr/>
                    <a:lstStyle/>
                    <a:p>
                      <a:pPr algn="l" fontAlgn="b"/>
                      <a:endParaRPr lang="fr-FR" sz="10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fr-FR" sz="1000" b="0" i="0" u="none" strike="noStrike" dirty="0">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733885055"/>
                  </a:ext>
                </a:extLst>
              </a:tr>
            </a:tbl>
          </a:graphicData>
        </a:graphic>
      </p:graphicFrame>
    </p:spTree>
    <p:extLst>
      <p:ext uri="{BB962C8B-B14F-4D97-AF65-F5344CB8AC3E}">
        <p14:creationId xmlns:p14="http://schemas.microsoft.com/office/powerpoint/2010/main" val="2470499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B06EBDD-958C-4AE8-A34D-C4DA2B38600E}" type="slidenum">
              <a:rPr kumimoji="0" lang="fr-FR" sz="900" b="1" i="0" u="none" strike="noStrike" kern="1200" cap="none" spc="0" normalizeH="0" baseline="0" noProof="0" smtClean="0">
                <a:ln>
                  <a:noFill/>
                </a:ln>
                <a:solidFill>
                  <a:srgbClr val="004A6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sz="900" b="1" i="0" u="none" strike="noStrike" kern="1200" cap="none" spc="0" normalizeH="0" baseline="0" noProof="0">
              <a:ln>
                <a:noFill/>
              </a:ln>
              <a:solidFill>
                <a:srgbClr val="004A6F"/>
              </a:solidFill>
              <a:effectLst/>
              <a:uLnTx/>
              <a:uFillTx/>
              <a:latin typeface="Arial"/>
              <a:ea typeface="+mn-ea"/>
              <a:cs typeface="+mn-cs"/>
            </a:endParaRPr>
          </a:p>
        </p:txBody>
      </p:sp>
      <p:sp>
        <p:nvSpPr>
          <p:cNvPr id="6" name="Titre 1"/>
          <p:cNvSpPr txBox="1">
            <a:spLocks/>
          </p:cNvSpPr>
          <p:nvPr/>
        </p:nvSpPr>
        <p:spPr>
          <a:xfrm>
            <a:off x="86733" y="268640"/>
            <a:ext cx="5361568" cy="384016"/>
          </a:xfrm>
          <a:prstGeom prst="rect">
            <a:avLst/>
          </a:prstGeom>
        </p:spPr>
        <p:txBody>
          <a:bodyPr vert="horz" lIns="91440" tIns="45720" rIns="91440" bIns="45720" rtlCol="0" anchor="ctr">
            <a:noAutofit/>
          </a:bodyPr>
          <a:lstStyle>
            <a:lvl1pPr algn="l" defTabSz="914400" rtl="0" eaLnBrk="1" latinLnBrk="0" hangingPunct="1">
              <a:spcBef>
                <a:spcPct val="0"/>
              </a:spcBef>
              <a:buNone/>
              <a:defRPr sz="1800" b="1" kern="1200" cap="all" baseline="0">
                <a:solidFill>
                  <a:schemeClr val="bg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1600" b="1" i="0" u="none" strike="noStrike" kern="1200" cap="all" spc="0" normalizeH="0" baseline="0" noProof="0" dirty="0">
                <a:ln>
                  <a:noFill/>
                </a:ln>
                <a:solidFill>
                  <a:srgbClr val="004A6F"/>
                </a:solidFill>
                <a:effectLst/>
                <a:uLnTx/>
                <a:uFillTx/>
                <a:latin typeface="Arial"/>
                <a:ea typeface="+mj-ea"/>
                <a:cs typeface="+mj-cs"/>
              </a:rPr>
              <a:t> EFFECTIFS DE COTISANTS FONCTION PUBLIQUE </a:t>
            </a:r>
          </a:p>
        </p:txBody>
      </p:sp>
      <p:sp>
        <p:nvSpPr>
          <p:cNvPr id="38" name="ZoneTexte 37">
            <a:extLst>
              <a:ext uri="{FF2B5EF4-FFF2-40B4-BE49-F238E27FC236}">
                <a16:creationId xmlns:a16="http://schemas.microsoft.com/office/drawing/2014/main" id="{41DEE0D7-6C2F-4C82-97A7-7013CBC447A4}"/>
              </a:ext>
            </a:extLst>
          </p:cNvPr>
          <p:cNvSpPr txBox="1"/>
          <p:nvPr/>
        </p:nvSpPr>
        <p:spPr>
          <a:xfrm>
            <a:off x="813177" y="6511442"/>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du SRE, de la CNRACL et de l’Insee</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graphicFrame>
        <p:nvGraphicFramePr>
          <p:cNvPr id="57" name="Tableau 56">
            <a:extLst>
              <a:ext uri="{FF2B5EF4-FFF2-40B4-BE49-F238E27FC236}">
                <a16:creationId xmlns:a16="http://schemas.microsoft.com/office/drawing/2014/main" id="{F730B54A-450F-4AA8-8C68-B1D60428B29A}"/>
              </a:ext>
            </a:extLst>
          </p:cNvPr>
          <p:cNvGraphicFramePr>
            <a:graphicFrameLocks noGrp="1"/>
          </p:cNvGraphicFramePr>
          <p:nvPr>
            <p:extLst>
              <p:ext uri="{D42A27DB-BD31-4B8C-83A1-F6EECF244321}">
                <p14:modId xmlns:p14="http://schemas.microsoft.com/office/powerpoint/2010/main" val="1785593644"/>
              </p:ext>
            </p:extLst>
          </p:nvPr>
        </p:nvGraphicFramePr>
        <p:xfrm>
          <a:off x="584368" y="701572"/>
          <a:ext cx="7975265" cy="2727428"/>
        </p:xfrm>
        <a:graphic>
          <a:graphicData uri="http://schemas.openxmlformats.org/drawingml/2006/table">
            <a:tbl>
              <a:tblPr/>
              <a:tblGrid>
                <a:gridCol w="1595053">
                  <a:extLst>
                    <a:ext uri="{9D8B030D-6E8A-4147-A177-3AD203B41FA5}">
                      <a16:colId xmlns:a16="http://schemas.microsoft.com/office/drawing/2014/main" val="20000"/>
                    </a:ext>
                  </a:extLst>
                </a:gridCol>
                <a:gridCol w="1595053">
                  <a:extLst>
                    <a:ext uri="{9D8B030D-6E8A-4147-A177-3AD203B41FA5}">
                      <a16:colId xmlns:a16="http://schemas.microsoft.com/office/drawing/2014/main" val="1239469995"/>
                    </a:ext>
                  </a:extLst>
                </a:gridCol>
                <a:gridCol w="1595053">
                  <a:extLst>
                    <a:ext uri="{9D8B030D-6E8A-4147-A177-3AD203B41FA5}">
                      <a16:colId xmlns:a16="http://schemas.microsoft.com/office/drawing/2014/main" val="863674194"/>
                    </a:ext>
                  </a:extLst>
                </a:gridCol>
                <a:gridCol w="1595053">
                  <a:extLst>
                    <a:ext uri="{9D8B030D-6E8A-4147-A177-3AD203B41FA5}">
                      <a16:colId xmlns:a16="http://schemas.microsoft.com/office/drawing/2014/main" val="20001"/>
                    </a:ext>
                  </a:extLst>
                </a:gridCol>
                <a:gridCol w="1595053">
                  <a:extLst>
                    <a:ext uri="{9D8B030D-6E8A-4147-A177-3AD203B41FA5}">
                      <a16:colId xmlns:a16="http://schemas.microsoft.com/office/drawing/2014/main" val="3394395486"/>
                    </a:ext>
                  </a:extLst>
                </a:gridCol>
              </a:tblGrid>
              <a:tr h="681857">
                <a:tc>
                  <a:txBody>
                    <a:bodyPr/>
                    <a:lstStyle/>
                    <a:p>
                      <a:pPr algn="ctr" rtl="0" fontAlgn="ctr"/>
                      <a:endParaRPr lang="fr-FR" sz="1000" b="0" i="0" u="none" strike="noStrike" dirty="0">
                        <a:solidFill>
                          <a:srgbClr val="000000"/>
                        </a:solidFill>
                        <a:effectLst/>
                        <a:latin typeface="Marianne" panose="02000000000000000000" pitchFamily="2"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algn="ctr" rtl="0" fontAlgn="ctr"/>
                      <a:r>
                        <a:rPr lang="fr-FR" sz="1000" b="1" i="0" u="none" strike="noStrike" dirty="0">
                          <a:solidFill>
                            <a:schemeClr val="bg1"/>
                          </a:solidFill>
                          <a:effectLst/>
                          <a:latin typeface="Marianne" panose="02000000000000000000" pitchFamily="2" charset="0"/>
                        </a:rPr>
                        <a:t>La Réunion</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algn="ctr" rtl="0" fontAlgn="ctr"/>
                      <a:r>
                        <a:rPr lang="fr-FR" sz="1000" b="1" i="0" u="none" strike="noStrike" dirty="0">
                          <a:solidFill>
                            <a:schemeClr val="bg1"/>
                          </a:solidFill>
                          <a:effectLst/>
                          <a:latin typeface="Marianne" panose="02000000000000000000" pitchFamily="2" charset="0"/>
                        </a:rPr>
                        <a:t>Mayotte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algn="ctr" rtl="0" fontAlgn="ctr"/>
                      <a:r>
                        <a:rPr lang="fr-FR" sz="1000" b="1" i="0" u="none" strike="noStrike" dirty="0">
                          <a:solidFill>
                            <a:schemeClr val="bg1"/>
                          </a:solidFill>
                          <a:effectLst/>
                          <a:latin typeface="Marianne" panose="02000000000000000000" pitchFamily="2" charset="0"/>
                        </a:rPr>
                        <a:t>Polynésie Française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tc>
                  <a:txBody>
                    <a:bodyPr/>
                    <a:lstStyle/>
                    <a:p>
                      <a:pPr algn="ctr" rtl="0" fontAlgn="ctr"/>
                      <a:r>
                        <a:rPr lang="fr-FR" sz="1000" b="1" i="0" u="none" strike="noStrike" dirty="0">
                          <a:solidFill>
                            <a:schemeClr val="bg1"/>
                          </a:solidFill>
                          <a:effectLst/>
                          <a:latin typeface="Marianne" panose="02000000000000000000" pitchFamily="2" charset="0"/>
                        </a:rPr>
                        <a:t>Nouvelle-Calédonie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solidFill>
                  </a:tcPr>
                </a:tc>
                <a:extLst>
                  <a:ext uri="{0D108BD9-81ED-4DB2-BD59-A6C34878D82A}">
                    <a16:rowId xmlns:a16="http://schemas.microsoft.com/office/drawing/2014/main" val="251816133"/>
                  </a:ext>
                </a:extLst>
              </a:tr>
              <a:tr h="681857">
                <a:tc>
                  <a:txBody>
                    <a:bodyPr/>
                    <a:lstStyle/>
                    <a:p>
                      <a:pPr algn="ctr" rtl="0" fontAlgn="ctr"/>
                      <a:r>
                        <a:rPr lang="fr-FR" sz="1000" b="1" i="0" u="none" strike="noStrike" dirty="0">
                          <a:solidFill>
                            <a:srgbClr val="000000"/>
                          </a:solidFill>
                          <a:effectLst/>
                          <a:latin typeface="Marianne" panose="02000000000000000000" pitchFamily="2" charset="0"/>
                        </a:rPr>
                        <a:t>Effectif FPE</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27 334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6 688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5 889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5 109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13086408"/>
                  </a:ext>
                </a:extLst>
              </a:tr>
              <a:tr h="68185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Marianne" panose="02000000000000000000" pitchFamily="2" charset="0"/>
                        </a:rPr>
                        <a:t>Effectif FPT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algn="ctr" rtl="0" fontAlgn="ctr"/>
                      <a:r>
                        <a:rPr lang="fr-FR" sz="1000" b="1" i="0" u="none" strike="noStrike" dirty="0">
                          <a:solidFill>
                            <a:srgbClr val="000000"/>
                          </a:solidFill>
                          <a:effectLst/>
                          <a:latin typeface="Marianne" panose="02000000000000000000" pitchFamily="2" charset="0"/>
                        </a:rPr>
                        <a:t>14 161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algn="ctr" rtl="0" fontAlgn="ctr"/>
                      <a:r>
                        <a:rPr lang="fr-FR" sz="1000" b="1" i="0" u="none" strike="noStrike" dirty="0">
                          <a:solidFill>
                            <a:srgbClr val="000000"/>
                          </a:solidFill>
                          <a:effectLst/>
                          <a:latin typeface="Marianne" panose="02000000000000000000" pitchFamily="2" charset="0"/>
                        </a:rPr>
                        <a:t>4 735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algn="ctr" rtl="0" fontAlgn="ctr"/>
                      <a:r>
                        <a:rPr lang="fr-FR" sz="1000" b="1" i="0" u="none" strike="noStrike" dirty="0">
                          <a:solidFill>
                            <a:srgbClr val="000000"/>
                          </a:solidFill>
                          <a:effectLst/>
                          <a:latin typeface="Marianne" panose="02000000000000000000" pitchFamily="2"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tc>
                  <a:txBody>
                    <a:bodyPr/>
                    <a:lstStyle/>
                    <a:p>
                      <a:pPr algn="ctr" rtl="0" fontAlgn="ctr"/>
                      <a:r>
                        <a:rPr lang="fr-FR" sz="1000" b="1" i="0" u="none" strike="noStrike" dirty="0">
                          <a:solidFill>
                            <a:srgbClr val="000000"/>
                          </a:solidFill>
                          <a:effectLst/>
                          <a:latin typeface="Marianne" panose="02000000000000000000" pitchFamily="2"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FF3"/>
                    </a:solidFill>
                  </a:tcPr>
                </a:tc>
                <a:extLst>
                  <a:ext uri="{0D108BD9-81ED-4DB2-BD59-A6C34878D82A}">
                    <a16:rowId xmlns:a16="http://schemas.microsoft.com/office/drawing/2014/main" val="3659929622"/>
                  </a:ext>
                </a:extLst>
              </a:tr>
              <a:tr h="681857">
                <a:tc>
                  <a:txBody>
                    <a:bodyPr/>
                    <a:lstStyle/>
                    <a:p>
                      <a:pPr algn="ctr" rtl="0" fontAlgn="ctr"/>
                      <a:r>
                        <a:rPr lang="fr-FR" sz="1000" b="1" i="0" u="none" strike="noStrike" dirty="0">
                          <a:solidFill>
                            <a:srgbClr val="000000"/>
                          </a:solidFill>
                          <a:effectLst/>
                          <a:latin typeface="Marianne" panose="02000000000000000000" pitchFamily="2" charset="0"/>
                        </a:rPr>
                        <a:t>Effectif FPH</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7 248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1 731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tc>
                  <a:txBody>
                    <a:bodyPr/>
                    <a:lstStyle/>
                    <a:p>
                      <a:pPr algn="ctr" rtl="0" fontAlgn="ctr"/>
                      <a:r>
                        <a:rPr lang="fr-FR" sz="1000" b="1" i="0" u="none" strike="noStrike" dirty="0">
                          <a:solidFill>
                            <a:srgbClr val="000000"/>
                          </a:solidFill>
                          <a:effectLst/>
                          <a:latin typeface="Marianne" panose="02000000000000000000" pitchFamily="2" charset="0"/>
                        </a:rPr>
                        <a:t>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32403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B06EBDD-958C-4AE8-A34D-C4DA2B38600E}" type="slidenum">
              <a:rPr kumimoji="0" lang="fr-FR" sz="900" b="1" i="0" u="none" strike="noStrike" kern="1200" cap="none" spc="0" normalizeH="0" baseline="0" noProof="0" smtClean="0">
                <a:ln>
                  <a:noFill/>
                </a:ln>
                <a:solidFill>
                  <a:srgbClr val="004A6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sz="900" b="1" i="0" u="none" strike="noStrike" kern="1200" cap="none" spc="0" normalizeH="0" baseline="0" noProof="0">
              <a:ln>
                <a:noFill/>
              </a:ln>
              <a:solidFill>
                <a:srgbClr val="004A6F"/>
              </a:solidFill>
              <a:effectLst/>
              <a:uLnTx/>
              <a:uFillTx/>
              <a:latin typeface="Arial"/>
              <a:ea typeface="+mn-ea"/>
              <a:cs typeface="+mn-cs"/>
            </a:endParaRPr>
          </a:p>
        </p:txBody>
      </p:sp>
      <p:sp>
        <p:nvSpPr>
          <p:cNvPr id="6" name="Titre 1"/>
          <p:cNvSpPr txBox="1">
            <a:spLocks/>
          </p:cNvSpPr>
          <p:nvPr/>
        </p:nvSpPr>
        <p:spPr>
          <a:xfrm>
            <a:off x="86733" y="268640"/>
            <a:ext cx="8472900" cy="384016"/>
          </a:xfrm>
          <a:prstGeom prst="rect">
            <a:avLst/>
          </a:prstGeom>
        </p:spPr>
        <p:txBody>
          <a:bodyPr vert="horz" lIns="91440" tIns="45720" rIns="91440" bIns="45720" rtlCol="0" anchor="ctr">
            <a:noAutofit/>
          </a:bodyPr>
          <a:lstStyle>
            <a:lvl1pPr algn="l" defTabSz="914400" rtl="0" eaLnBrk="1" latinLnBrk="0" hangingPunct="1">
              <a:spcBef>
                <a:spcPct val="0"/>
              </a:spcBef>
              <a:buNone/>
              <a:defRPr sz="1800" b="1" kern="1200" cap="all" baseline="0">
                <a:solidFill>
                  <a:schemeClr val="bg2"/>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FR" sz="1600" dirty="0"/>
              <a:t>Structure de population par âge et par territoire (VERSANT FPE)</a:t>
            </a:r>
            <a:endParaRPr kumimoji="0" lang="fr-FR" sz="1600" b="1" i="0" u="none" strike="noStrike" kern="1200" cap="all" spc="0" normalizeH="0" baseline="0" noProof="0" dirty="0">
              <a:ln>
                <a:noFill/>
              </a:ln>
              <a:solidFill>
                <a:srgbClr val="004A6F"/>
              </a:solidFill>
              <a:effectLst/>
              <a:uLnTx/>
              <a:uFillTx/>
              <a:latin typeface="Arial"/>
              <a:ea typeface="+mj-ea"/>
              <a:cs typeface="+mj-cs"/>
            </a:endParaRPr>
          </a:p>
        </p:txBody>
      </p:sp>
      <p:sp>
        <p:nvSpPr>
          <p:cNvPr id="38" name="ZoneTexte 37">
            <a:extLst>
              <a:ext uri="{FF2B5EF4-FFF2-40B4-BE49-F238E27FC236}">
                <a16:creationId xmlns:a16="http://schemas.microsoft.com/office/drawing/2014/main" id="{41DEE0D7-6C2F-4C82-97A7-7013CBC447A4}"/>
              </a:ext>
            </a:extLst>
          </p:cNvPr>
          <p:cNvSpPr txBox="1"/>
          <p:nvPr/>
        </p:nvSpPr>
        <p:spPr>
          <a:xfrm>
            <a:off x="813177" y="6511442"/>
            <a:ext cx="7517646" cy="230832"/>
          </a:xfrm>
          <a:prstGeom prst="rect">
            <a:avLst/>
          </a:prstGeom>
          <a:noFill/>
          <a:ln>
            <a:solidFill>
              <a:schemeClr val="accent3">
                <a:lumMod val="75000"/>
              </a:schemeClr>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900" b="1" i="1" u="none" strike="noStrike" kern="1200" cap="none" spc="0" normalizeH="0" baseline="0" noProof="0" dirty="0">
                <a:ln>
                  <a:noFill/>
                </a:ln>
                <a:solidFill>
                  <a:srgbClr val="000000"/>
                </a:solidFill>
                <a:effectLst/>
                <a:uLnTx/>
                <a:uFillTx/>
                <a:latin typeface="Marianne" panose="02000000000000000000" pitchFamily="2" charset="0"/>
                <a:ea typeface="+mn-ea"/>
                <a:cs typeface="+mn-cs"/>
              </a:rPr>
              <a:t>Sources : données du SRE, de la CNRACL et de l’Insee</a:t>
            </a:r>
            <a:endParaRPr kumimoji="0" lang="fr-FR" sz="900" b="1" i="1" u="none" strike="noStrike" kern="1200" cap="none" spc="0" normalizeH="0" baseline="0" noProof="0" dirty="0">
              <a:ln>
                <a:noFill/>
              </a:ln>
              <a:solidFill>
                <a:srgbClr val="FF0000"/>
              </a:solidFill>
              <a:effectLst/>
              <a:uLnTx/>
              <a:uFillTx/>
              <a:latin typeface="Marianne" panose="02000000000000000000" pitchFamily="2" charset="0"/>
              <a:ea typeface="+mn-ea"/>
              <a:cs typeface="+mn-cs"/>
            </a:endParaRPr>
          </a:p>
        </p:txBody>
      </p:sp>
      <p:graphicFrame>
        <p:nvGraphicFramePr>
          <p:cNvPr id="59" name="Graphique 58">
            <a:extLst>
              <a:ext uri="{FF2B5EF4-FFF2-40B4-BE49-F238E27FC236}">
                <a16:creationId xmlns:a16="http://schemas.microsoft.com/office/drawing/2014/main" id="{B7B4A9D6-C017-4CA9-94D2-E6D28C61E563}"/>
              </a:ext>
            </a:extLst>
          </p:cNvPr>
          <p:cNvGraphicFramePr>
            <a:graphicFrameLocks/>
          </p:cNvGraphicFramePr>
          <p:nvPr>
            <p:extLst>
              <p:ext uri="{D42A27DB-BD31-4B8C-83A1-F6EECF244321}">
                <p14:modId xmlns:p14="http://schemas.microsoft.com/office/powerpoint/2010/main" val="735512230"/>
              </p:ext>
            </p:extLst>
          </p:nvPr>
        </p:nvGraphicFramePr>
        <p:xfrm>
          <a:off x="4869436" y="3615753"/>
          <a:ext cx="3960000" cy="252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0" name="Graphique 59">
            <a:extLst>
              <a:ext uri="{FF2B5EF4-FFF2-40B4-BE49-F238E27FC236}">
                <a16:creationId xmlns:a16="http://schemas.microsoft.com/office/drawing/2014/main" id="{C5060FE3-3749-47AE-9508-B6D32EF88A2F}"/>
              </a:ext>
            </a:extLst>
          </p:cNvPr>
          <p:cNvGraphicFramePr>
            <a:graphicFrameLocks/>
          </p:cNvGraphicFramePr>
          <p:nvPr>
            <p:extLst>
              <p:ext uri="{D42A27DB-BD31-4B8C-83A1-F6EECF244321}">
                <p14:modId xmlns:p14="http://schemas.microsoft.com/office/powerpoint/2010/main" val="2782762494"/>
              </p:ext>
            </p:extLst>
          </p:nvPr>
        </p:nvGraphicFramePr>
        <p:xfrm>
          <a:off x="813177" y="950105"/>
          <a:ext cx="3960000" cy="252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1" name="Graphique 60">
            <a:extLst>
              <a:ext uri="{FF2B5EF4-FFF2-40B4-BE49-F238E27FC236}">
                <a16:creationId xmlns:a16="http://schemas.microsoft.com/office/drawing/2014/main" id="{10549136-E290-4D58-B095-E5B25C919E17}"/>
              </a:ext>
            </a:extLst>
          </p:cNvPr>
          <p:cNvGraphicFramePr>
            <a:graphicFrameLocks/>
          </p:cNvGraphicFramePr>
          <p:nvPr>
            <p:extLst>
              <p:ext uri="{D42A27DB-BD31-4B8C-83A1-F6EECF244321}">
                <p14:modId xmlns:p14="http://schemas.microsoft.com/office/powerpoint/2010/main" val="2063326908"/>
              </p:ext>
            </p:extLst>
          </p:nvPr>
        </p:nvGraphicFramePr>
        <p:xfrm>
          <a:off x="813177" y="3615753"/>
          <a:ext cx="3960000" cy="2520000"/>
        </p:xfrm>
        <a:graphic>
          <a:graphicData uri="http://schemas.openxmlformats.org/drawingml/2006/chart">
            <c:chart xmlns:c="http://schemas.openxmlformats.org/drawingml/2006/chart" xmlns:r="http://schemas.openxmlformats.org/officeDocument/2006/relationships" r:id="rId4"/>
          </a:graphicData>
        </a:graphic>
      </p:graphicFrame>
      <p:sp>
        <p:nvSpPr>
          <p:cNvPr id="62" name="ZoneTexte 61">
            <a:extLst>
              <a:ext uri="{FF2B5EF4-FFF2-40B4-BE49-F238E27FC236}">
                <a16:creationId xmlns:a16="http://schemas.microsoft.com/office/drawing/2014/main" id="{36FC593C-56C4-4F71-AF4A-369AD6B652F5}"/>
              </a:ext>
            </a:extLst>
          </p:cNvPr>
          <p:cNvSpPr txBox="1"/>
          <p:nvPr/>
        </p:nvSpPr>
        <p:spPr>
          <a:xfrm>
            <a:off x="453740" y="3388139"/>
            <a:ext cx="3087774" cy="215444"/>
          </a:xfrm>
          <a:prstGeom prst="rect">
            <a:avLst/>
          </a:prstGeom>
          <a:noFill/>
        </p:spPr>
        <p:txBody>
          <a:bodyPr wrap="square" rtlCol="0">
            <a:spAutoFit/>
          </a:bodyPr>
          <a:lstStyle/>
          <a:p>
            <a:pPr algn="ctr"/>
            <a:r>
              <a:rPr lang="fr-FR" sz="800" dirty="0">
                <a:latin typeface="Marianne" panose="02000000000000000000" pitchFamily="2" charset="0"/>
              </a:rPr>
              <a:t>soit en moyenne </a:t>
            </a:r>
            <a:r>
              <a:rPr lang="fr-FR" sz="800" b="1" dirty="0">
                <a:latin typeface="Marianne" panose="02000000000000000000" pitchFamily="2" charset="0"/>
              </a:rPr>
              <a:t>824</a:t>
            </a:r>
            <a:r>
              <a:rPr lang="fr-FR" sz="800" dirty="0">
                <a:latin typeface="Marianne" panose="02000000000000000000" pitchFamily="2" charset="0"/>
              </a:rPr>
              <a:t> départs par an</a:t>
            </a:r>
          </a:p>
        </p:txBody>
      </p:sp>
      <p:sp>
        <p:nvSpPr>
          <p:cNvPr id="63" name="ZoneTexte 62">
            <a:extLst>
              <a:ext uri="{FF2B5EF4-FFF2-40B4-BE49-F238E27FC236}">
                <a16:creationId xmlns:a16="http://schemas.microsoft.com/office/drawing/2014/main" id="{B4E62921-F134-4231-B20C-4F081974626C}"/>
              </a:ext>
            </a:extLst>
          </p:cNvPr>
          <p:cNvSpPr txBox="1"/>
          <p:nvPr/>
        </p:nvSpPr>
        <p:spPr>
          <a:xfrm>
            <a:off x="453740" y="6102088"/>
            <a:ext cx="3087774" cy="215444"/>
          </a:xfrm>
          <a:prstGeom prst="rect">
            <a:avLst/>
          </a:prstGeom>
          <a:noFill/>
        </p:spPr>
        <p:txBody>
          <a:bodyPr wrap="square" rtlCol="0">
            <a:spAutoFit/>
          </a:bodyPr>
          <a:lstStyle/>
          <a:p>
            <a:pPr algn="ctr"/>
            <a:r>
              <a:rPr lang="fr-FR" sz="800" dirty="0">
                <a:latin typeface="Marianne" panose="02000000000000000000" pitchFamily="2" charset="0"/>
              </a:rPr>
              <a:t>soit en moyenne </a:t>
            </a:r>
            <a:r>
              <a:rPr lang="fr-FR" sz="800" b="1" dirty="0">
                <a:latin typeface="Marianne" panose="02000000000000000000" pitchFamily="2" charset="0"/>
              </a:rPr>
              <a:t>132</a:t>
            </a:r>
            <a:r>
              <a:rPr lang="fr-FR" sz="800" dirty="0">
                <a:latin typeface="Marianne" panose="02000000000000000000" pitchFamily="2" charset="0"/>
              </a:rPr>
              <a:t> départs par an</a:t>
            </a:r>
          </a:p>
        </p:txBody>
      </p:sp>
      <p:sp>
        <p:nvSpPr>
          <p:cNvPr id="64" name="ZoneTexte 63">
            <a:extLst>
              <a:ext uri="{FF2B5EF4-FFF2-40B4-BE49-F238E27FC236}">
                <a16:creationId xmlns:a16="http://schemas.microsoft.com/office/drawing/2014/main" id="{72A55077-AF46-40DD-A603-6D509FD96E10}"/>
              </a:ext>
            </a:extLst>
          </p:cNvPr>
          <p:cNvSpPr txBox="1"/>
          <p:nvPr/>
        </p:nvSpPr>
        <p:spPr>
          <a:xfrm>
            <a:off x="4436923" y="6102088"/>
            <a:ext cx="3087774" cy="215444"/>
          </a:xfrm>
          <a:prstGeom prst="rect">
            <a:avLst/>
          </a:prstGeom>
          <a:noFill/>
        </p:spPr>
        <p:txBody>
          <a:bodyPr wrap="square" rtlCol="0">
            <a:spAutoFit/>
          </a:bodyPr>
          <a:lstStyle/>
          <a:p>
            <a:pPr algn="ctr"/>
            <a:r>
              <a:rPr lang="fr-FR" sz="800" dirty="0">
                <a:latin typeface="Marianne" panose="02000000000000000000" pitchFamily="2" charset="0"/>
              </a:rPr>
              <a:t>soit en moyenne </a:t>
            </a:r>
            <a:r>
              <a:rPr lang="fr-FR" sz="800" b="1" dirty="0">
                <a:latin typeface="Marianne" panose="02000000000000000000" pitchFamily="2" charset="0"/>
              </a:rPr>
              <a:t>75</a:t>
            </a:r>
            <a:r>
              <a:rPr lang="fr-FR" sz="800" dirty="0">
                <a:latin typeface="Marianne" panose="02000000000000000000" pitchFamily="2" charset="0"/>
              </a:rPr>
              <a:t> départs par an</a:t>
            </a:r>
          </a:p>
        </p:txBody>
      </p:sp>
      <p:graphicFrame>
        <p:nvGraphicFramePr>
          <p:cNvPr id="13" name="Graphique 12">
            <a:extLst>
              <a:ext uri="{FF2B5EF4-FFF2-40B4-BE49-F238E27FC236}">
                <a16:creationId xmlns:a16="http://schemas.microsoft.com/office/drawing/2014/main" id="{F9B37268-47BC-4815-BAF6-B6F6A24D5C56}"/>
              </a:ext>
            </a:extLst>
          </p:cNvPr>
          <p:cNvGraphicFramePr>
            <a:graphicFrameLocks/>
          </p:cNvGraphicFramePr>
          <p:nvPr>
            <p:extLst>
              <p:ext uri="{D42A27DB-BD31-4B8C-83A1-F6EECF244321}">
                <p14:modId xmlns:p14="http://schemas.microsoft.com/office/powerpoint/2010/main" val="231818321"/>
              </p:ext>
            </p:extLst>
          </p:nvPr>
        </p:nvGraphicFramePr>
        <p:xfrm>
          <a:off x="4869436" y="950105"/>
          <a:ext cx="3960000" cy="2520000"/>
        </p:xfrm>
        <a:graphic>
          <a:graphicData uri="http://schemas.openxmlformats.org/drawingml/2006/chart">
            <c:chart xmlns:c="http://schemas.openxmlformats.org/drawingml/2006/chart" xmlns:r="http://schemas.openxmlformats.org/officeDocument/2006/relationships" r:id="rId5"/>
          </a:graphicData>
        </a:graphic>
      </p:graphicFrame>
      <p:sp>
        <p:nvSpPr>
          <p:cNvPr id="16" name="ZoneTexte 15">
            <a:extLst>
              <a:ext uri="{FF2B5EF4-FFF2-40B4-BE49-F238E27FC236}">
                <a16:creationId xmlns:a16="http://schemas.microsoft.com/office/drawing/2014/main" id="{123A73DE-AECF-4ECB-BDCB-D6AAA428FBEB}"/>
              </a:ext>
            </a:extLst>
          </p:cNvPr>
          <p:cNvSpPr txBox="1"/>
          <p:nvPr/>
        </p:nvSpPr>
        <p:spPr>
          <a:xfrm>
            <a:off x="4436923" y="3388139"/>
            <a:ext cx="3087774" cy="215444"/>
          </a:xfrm>
          <a:prstGeom prst="rect">
            <a:avLst/>
          </a:prstGeom>
          <a:noFill/>
        </p:spPr>
        <p:txBody>
          <a:bodyPr wrap="square" rtlCol="0">
            <a:spAutoFit/>
          </a:bodyPr>
          <a:lstStyle/>
          <a:p>
            <a:pPr algn="ctr"/>
            <a:r>
              <a:rPr lang="fr-FR" sz="800" dirty="0">
                <a:latin typeface="Marianne" panose="02000000000000000000" pitchFamily="2" charset="0"/>
              </a:rPr>
              <a:t>soit en moyenne </a:t>
            </a:r>
            <a:r>
              <a:rPr lang="fr-FR" sz="800" b="1" dirty="0">
                <a:latin typeface="Marianne" panose="02000000000000000000" pitchFamily="2" charset="0"/>
              </a:rPr>
              <a:t>107</a:t>
            </a:r>
            <a:r>
              <a:rPr lang="fr-FR" sz="800" dirty="0">
                <a:latin typeface="Marianne" panose="02000000000000000000" pitchFamily="2" charset="0"/>
              </a:rPr>
              <a:t> départs par an</a:t>
            </a:r>
          </a:p>
        </p:txBody>
      </p:sp>
    </p:spTree>
    <p:extLst>
      <p:ext uri="{BB962C8B-B14F-4D97-AF65-F5344CB8AC3E}">
        <p14:creationId xmlns:p14="http://schemas.microsoft.com/office/powerpoint/2010/main" val="3722473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EF31D1D-CA35-46E2-9FDD-5C0D78812C59}"/>
              </a:ext>
            </a:extLst>
          </p:cNvPr>
          <p:cNvSpPr>
            <a:spLocks noGrp="1"/>
          </p:cNvSpPr>
          <p:nvPr>
            <p:ph type="sldNum" sz="quarter" idx="12"/>
          </p:nvPr>
        </p:nvSpPr>
        <p:spPr/>
        <p:txBody>
          <a:bodyPr/>
          <a:lstStyle/>
          <a:p>
            <a:fld id="{3B06EBDD-958C-4AE8-A34D-C4DA2B38600E}" type="slidenum">
              <a:rPr lang="fr-FR" smtClean="0"/>
              <a:t>7</a:t>
            </a:fld>
            <a:endParaRPr lang="fr-FR" dirty="0"/>
          </a:p>
        </p:txBody>
      </p:sp>
      <p:sp>
        <p:nvSpPr>
          <p:cNvPr id="142" name="Titre 3">
            <a:extLst>
              <a:ext uri="{FF2B5EF4-FFF2-40B4-BE49-F238E27FC236}">
                <a16:creationId xmlns:a16="http://schemas.microsoft.com/office/drawing/2014/main" id="{6EB660B4-9E52-4F48-8DFB-92430DF44127}"/>
              </a:ext>
            </a:extLst>
          </p:cNvPr>
          <p:cNvSpPr txBox="1">
            <a:spLocks/>
          </p:cNvSpPr>
          <p:nvPr/>
        </p:nvSpPr>
        <p:spPr>
          <a:xfrm>
            <a:off x="152418" y="154418"/>
            <a:ext cx="9162926" cy="458189"/>
          </a:xfrm>
          <a:prstGeom prst="rect">
            <a:avLst/>
          </a:prstGeom>
        </p:spPr>
        <p:txBody>
          <a:bodyPr vert="horz" lIns="91440" tIns="45720" rIns="91440" bIns="45720" rtlCol="0" anchor="ctr">
            <a:noAutofit/>
          </a:bodyPr>
          <a:lstStyle>
            <a:lvl1pPr algn="l" defTabSz="914400" rtl="0" eaLnBrk="1" latinLnBrk="0" hangingPunct="1">
              <a:spcBef>
                <a:spcPct val="0"/>
              </a:spcBef>
              <a:buNone/>
              <a:defRPr sz="1800" b="1" kern="1200" cap="all" baseline="0">
                <a:solidFill>
                  <a:schemeClr val="bg2"/>
                </a:solidFill>
                <a:latin typeface="+mj-lt"/>
                <a:ea typeface="+mj-ea"/>
                <a:cs typeface="+mj-cs"/>
              </a:defRPr>
            </a:lvl1pPr>
          </a:lstStyle>
          <a:p>
            <a:r>
              <a:rPr lang="fr-FR" sz="1600" dirty="0"/>
              <a:t>LE RAFP COMME DISPOSITIF de compensation a L’</a:t>
            </a:r>
            <a:r>
              <a:rPr lang="fr-FR" sz="1600" dirty="0" err="1"/>
              <a:t>itr</a:t>
            </a:r>
            <a:r>
              <a:rPr lang="fr-FR" sz="1600" dirty="0"/>
              <a:t> ciblé sur La zone pacifique (Polynésie, Nouvelle-Calédonie et Wallis et Futuna)</a:t>
            </a:r>
            <a:endParaRPr lang="fr-FR" sz="1600" u="sng" dirty="0"/>
          </a:p>
        </p:txBody>
      </p:sp>
      <p:sp>
        <p:nvSpPr>
          <p:cNvPr id="76" name="Espace réservé du contenu 2">
            <a:extLst>
              <a:ext uri="{FF2B5EF4-FFF2-40B4-BE49-F238E27FC236}">
                <a16:creationId xmlns:a16="http://schemas.microsoft.com/office/drawing/2014/main" id="{2E3483A3-4F87-48B7-AF8F-2CBD397842A5}"/>
              </a:ext>
            </a:extLst>
          </p:cNvPr>
          <p:cNvSpPr txBox="1">
            <a:spLocks/>
          </p:cNvSpPr>
          <p:nvPr/>
        </p:nvSpPr>
        <p:spPr>
          <a:xfrm>
            <a:off x="99513" y="884766"/>
            <a:ext cx="8944974" cy="5175211"/>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buFont typeface="Wingdings" panose="05000000000000000000" pitchFamily="2" charset="2"/>
              <a:buChar char="§"/>
            </a:pPr>
            <a:r>
              <a:rPr lang="fr-FR" sz="1300" dirty="0"/>
              <a:t>Principe : </a:t>
            </a:r>
            <a:r>
              <a:rPr lang="fr-FR" b="0" dirty="0">
                <a:solidFill>
                  <a:schemeClr val="tx1"/>
                </a:solidFill>
              </a:rPr>
              <a:t>souhait de circonscrire le périmètre géographique de ce dispositif de compensation aux seuls territoires du Pacifique / </a:t>
            </a:r>
            <a:r>
              <a:rPr lang="fr-FR" sz="1200" b="0" dirty="0">
                <a:solidFill>
                  <a:schemeClr val="tx1"/>
                </a:solidFill>
              </a:rPr>
              <a:t>Cherté de la vie non compensée par le différentiel de pension de base par rapport à l’hexagone dans ces territoires</a:t>
            </a:r>
          </a:p>
          <a:p>
            <a:pPr lvl="1"/>
            <a:endParaRPr lang="fr-FR" sz="1300" dirty="0"/>
          </a:p>
          <a:p>
            <a:pPr marL="285750" lvl="1" indent="-285750">
              <a:buFont typeface="Wingdings" panose="05000000000000000000" pitchFamily="2" charset="2"/>
              <a:buChar char="§"/>
            </a:pPr>
            <a:r>
              <a:rPr lang="fr-FR" sz="1300" dirty="0"/>
              <a:t>RAFP : </a:t>
            </a:r>
            <a:r>
              <a:rPr lang="fr-FR" b="0" dirty="0">
                <a:solidFill>
                  <a:schemeClr val="tx1"/>
                </a:solidFill>
              </a:rPr>
              <a:t>dispositif géré par un organisme public (</a:t>
            </a:r>
            <a:r>
              <a:rPr lang="fr-FR" b="0" dirty="0" err="1">
                <a:solidFill>
                  <a:schemeClr val="tx1"/>
                </a:solidFill>
              </a:rPr>
              <a:t>Erafp</a:t>
            </a:r>
            <a:r>
              <a:rPr lang="fr-FR" b="0" dirty="0">
                <a:solidFill>
                  <a:schemeClr val="tx1"/>
                </a:solidFill>
              </a:rPr>
              <a:t>) dont le retour sur investissement des cotisations se fait en 27 ans (intrinsèque au rendement du Régime) soit un retour en 13,5 ans pour les seules cotisations salariales</a:t>
            </a:r>
          </a:p>
          <a:p>
            <a:pPr marL="285750" lvl="1" indent="-285750">
              <a:buFont typeface="Wingdings" panose="05000000000000000000" pitchFamily="2" charset="2"/>
              <a:buChar char="§"/>
            </a:pPr>
            <a:endParaRPr lang="fr-FR" sz="1300" dirty="0"/>
          </a:p>
          <a:p>
            <a:pPr marL="285750" lvl="1" indent="-285750">
              <a:buFont typeface="Wingdings" panose="05000000000000000000" pitchFamily="2" charset="2"/>
              <a:buChar char="§"/>
            </a:pPr>
            <a:r>
              <a:rPr lang="fr-FR" sz="1300" dirty="0"/>
              <a:t>Rendements historiques et perspectives du RAFP :</a:t>
            </a:r>
          </a:p>
          <a:p>
            <a:pPr marL="531450" lvl="2" indent="-171450" algn="just">
              <a:buFontTx/>
              <a:buChar char="-"/>
            </a:pPr>
            <a:r>
              <a:rPr lang="fr-FR" sz="1200" b="0" dirty="0">
                <a:solidFill>
                  <a:schemeClr val="tx1"/>
                </a:solidFill>
              </a:rPr>
              <a:t>Chaque année, le conseil d’administration fixe la valeur d’acquisition et la valeur de service du point. Afin de maintenir le pouvoir d’achat des prestations, la charte de pilotage du Régime, adoptée en 2013, fixe comme objectif de revaloriser la valeur de service du point à hauteur de l’inflation.</a:t>
            </a:r>
          </a:p>
          <a:p>
            <a:pPr marL="531450" lvl="2" indent="-171450" algn="just">
              <a:buFontTx/>
              <a:buChar char="-"/>
            </a:pPr>
            <a:r>
              <a:rPr lang="fr-FR" sz="1200" b="0" dirty="0">
                <a:solidFill>
                  <a:schemeClr val="tx1"/>
                </a:solidFill>
              </a:rPr>
              <a:t>Fin 2022, le conseil d’administration a revalorisé parallèlement la valeur de service et la valeur d’acquisition du point pour l’année 2022 de 5,7 %. Le niveau de revalorisation de la valeur de service du point est supérieur de 0,3 point de pourcentage à l’inflation de référence.</a:t>
            </a:r>
          </a:p>
          <a:p>
            <a:pPr marL="531450" lvl="2" indent="-171450" algn="just">
              <a:buFontTx/>
              <a:buChar char="-"/>
            </a:pPr>
            <a:r>
              <a:rPr lang="fr-FR" sz="1200" b="0" dirty="0">
                <a:solidFill>
                  <a:schemeClr val="tx1"/>
                </a:solidFill>
              </a:rPr>
              <a:t>Pour 2023 et 2024, le conseil d’administration prévoit, sous réserve d’un taux de couverture économique minimum, de revaloriser de façon différenciée la valeur d’acquisition (inflation) et la valeur de service du point (inflation +2%). Le rendement du régime va donc augmenter de 3,74 % à 3,89 %, portant le taux de rendement interne global du régime de 0,65 % à environ 0,85 % net de frais.</a:t>
            </a:r>
          </a:p>
          <a:p>
            <a:pPr marL="531450" lvl="2" indent="-171450" algn="just">
              <a:buFontTx/>
              <a:buChar char="-"/>
            </a:pPr>
            <a:endParaRPr lang="fr-FR" sz="1200" b="0" dirty="0">
              <a:solidFill>
                <a:schemeClr val="tx1"/>
              </a:solidFill>
              <a:highlight>
                <a:srgbClr val="FFFF00"/>
              </a:highlight>
            </a:endParaRPr>
          </a:p>
          <a:p>
            <a:pPr lvl="2" algn="just"/>
            <a:endParaRPr lang="fr-FR" sz="1200" b="0" dirty="0">
              <a:solidFill>
                <a:schemeClr val="tx1"/>
              </a:solidFill>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645750" lvl="2"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p:txBody>
      </p:sp>
    </p:spTree>
    <p:extLst>
      <p:ext uri="{BB962C8B-B14F-4D97-AF65-F5344CB8AC3E}">
        <p14:creationId xmlns:p14="http://schemas.microsoft.com/office/powerpoint/2010/main" val="20535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a:extLst>
              <a:ext uri="{FF2B5EF4-FFF2-40B4-BE49-F238E27FC236}">
                <a16:creationId xmlns:a16="http://schemas.microsoft.com/office/drawing/2014/main" id="{FC4F3D75-2B15-4BEE-B860-EEAB21ADF4BC}"/>
              </a:ext>
            </a:extLst>
          </p:cNvPr>
          <p:cNvSpPr txBox="1">
            <a:spLocks/>
          </p:cNvSpPr>
          <p:nvPr/>
        </p:nvSpPr>
        <p:spPr>
          <a:xfrm>
            <a:off x="99512" y="884767"/>
            <a:ext cx="9044485" cy="2056022"/>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buFont typeface="Wingdings" panose="05000000000000000000" pitchFamily="2" charset="2"/>
              <a:buChar char="§"/>
            </a:pPr>
            <a:r>
              <a:rPr lang="fr-FR" dirty="0"/>
              <a:t>Nature de l’affiliation : </a:t>
            </a:r>
            <a:r>
              <a:rPr lang="fr-FR" b="0" dirty="0">
                <a:solidFill>
                  <a:schemeClr val="tx1"/>
                </a:solidFill>
              </a:rPr>
              <a:t>Obligatoire (versements facultatifs uniquement pour CET)</a:t>
            </a:r>
          </a:p>
          <a:p>
            <a:pPr marL="285750" lvl="1" indent="-285750">
              <a:buFont typeface="Wingdings" panose="05000000000000000000" pitchFamily="2" charset="2"/>
              <a:buChar char="§"/>
            </a:pPr>
            <a:endParaRPr lang="fr-FR" dirty="0"/>
          </a:p>
          <a:p>
            <a:pPr marL="285750" lvl="1" indent="-285750" algn="just">
              <a:buFont typeface="Wingdings" panose="05000000000000000000" pitchFamily="2" charset="2"/>
              <a:buChar char="§"/>
            </a:pPr>
            <a:r>
              <a:rPr lang="fr-FR" dirty="0"/>
              <a:t>Assiette : </a:t>
            </a:r>
            <a:r>
              <a:rPr lang="fr-FR" b="0" dirty="0">
                <a:solidFill>
                  <a:schemeClr val="tx1"/>
                </a:solidFill>
              </a:rPr>
              <a:t>Eléments de rémunération de toute nature qui n’entrent pas dans le calcul de la pension principale plafonnée à 20 % du traitement indiciaire brut (</a:t>
            </a:r>
            <a:r>
              <a:rPr lang="fr-FR" b="0" u="sng" dirty="0">
                <a:solidFill>
                  <a:schemeClr val="tx1"/>
                </a:solidFill>
              </a:rPr>
              <a:t>y compris la rémunération indexée (sur rémunération)</a:t>
            </a:r>
            <a:r>
              <a:rPr lang="fr-FR" b="0" dirty="0">
                <a:solidFill>
                  <a:schemeClr val="tx1"/>
                </a:solidFill>
              </a:rPr>
              <a:t>)</a:t>
            </a:r>
          </a:p>
          <a:p>
            <a:pPr marL="285750" lvl="1" indent="-285750" algn="just">
              <a:buFont typeface="Wingdings" panose="05000000000000000000" pitchFamily="2" charset="2"/>
              <a:buChar char="§"/>
            </a:pPr>
            <a:endParaRPr lang="fr-FR" dirty="0"/>
          </a:p>
          <a:p>
            <a:pPr marL="285750" lvl="1" indent="-285750">
              <a:buFont typeface="Wingdings" panose="05000000000000000000" pitchFamily="2" charset="2"/>
              <a:buChar char="§"/>
            </a:pPr>
            <a:r>
              <a:rPr lang="fr-FR" dirty="0"/>
              <a:t>Cotisations : </a:t>
            </a:r>
            <a:r>
              <a:rPr lang="fr-FR" b="0" dirty="0">
                <a:solidFill>
                  <a:schemeClr val="tx1"/>
                </a:solidFill>
              </a:rPr>
              <a:t>10 % du montant de l’assiette, répartis à parts égales entre l’employeur (5 %) et le fonctionnaire (5 %) </a:t>
            </a: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a:p>
            <a:pPr marL="285750" lvl="1" indent="-285750">
              <a:buFont typeface="Wingdings" panose="05000000000000000000" pitchFamily="2" charset="2"/>
              <a:buChar char="§"/>
            </a:pPr>
            <a:endParaRPr lang="fr-FR" dirty="0">
              <a:latin typeface="Marianne" panose="02000000000000000000" pitchFamily="2" charset="0"/>
            </a:endParaRPr>
          </a:p>
        </p:txBody>
      </p:sp>
      <p:grpSp>
        <p:nvGrpSpPr>
          <p:cNvPr id="50" name="Group 3">
            <a:extLst>
              <a:ext uri="{FF2B5EF4-FFF2-40B4-BE49-F238E27FC236}">
                <a16:creationId xmlns:a16="http://schemas.microsoft.com/office/drawing/2014/main" id="{D784D1BE-25BE-4F0B-A52F-E81FA6513ECC}"/>
              </a:ext>
            </a:extLst>
          </p:cNvPr>
          <p:cNvGrpSpPr>
            <a:grpSpLocks noChangeAspect="1"/>
          </p:cNvGrpSpPr>
          <p:nvPr/>
        </p:nvGrpSpPr>
        <p:grpSpPr bwMode="auto">
          <a:xfrm>
            <a:off x="121695" y="2526383"/>
            <a:ext cx="4766087" cy="3068794"/>
            <a:chOff x="3" y="4"/>
            <a:chExt cx="415" cy="265"/>
          </a:xfrm>
        </p:grpSpPr>
        <p:sp>
          <p:nvSpPr>
            <p:cNvPr id="52" name="Rectangle 51">
              <a:extLst>
                <a:ext uri="{FF2B5EF4-FFF2-40B4-BE49-F238E27FC236}">
                  <a16:creationId xmlns:a16="http://schemas.microsoft.com/office/drawing/2014/main" id="{0E975BAC-E7C1-43BA-AC29-C2CC11A2E1F1}"/>
                </a:ext>
              </a:extLst>
            </p:cNvPr>
            <p:cNvSpPr>
              <a:spLocks noChangeArrowheads="1"/>
            </p:cNvSpPr>
            <p:nvPr/>
          </p:nvSpPr>
          <p:spPr bwMode="auto">
            <a:xfrm>
              <a:off x="161" y="196"/>
              <a:ext cx="59" cy="73"/>
            </a:xfrm>
            <a:prstGeom prst="rect">
              <a:avLst/>
            </a:prstGeom>
            <a:solidFill>
              <a:srgbClr val="80808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54" name="Rectangle 53">
              <a:extLst>
                <a:ext uri="{FF2B5EF4-FFF2-40B4-BE49-F238E27FC236}">
                  <a16:creationId xmlns:a16="http://schemas.microsoft.com/office/drawing/2014/main" id="{7D971BFE-FF21-4CCD-8D86-4579D3BDF0B8}"/>
                </a:ext>
              </a:extLst>
            </p:cNvPr>
            <p:cNvSpPr>
              <a:spLocks noChangeArrowheads="1"/>
            </p:cNvSpPr>
            <p:nvPr/>
          </p:nvSpPr>
          <p:spPr bwMode="auto">
            <a:xfrm>
              <a:off x="69" y="63"/>
              <a:ext cx="43"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a:solidFill>
                    <a:srgbClr val="000000"/>
                  </a:solidFill>
                  <a:latin typeface="Arial"/>
                  <a:cs typeface="Arial"/>
                </a:rPr>
                <a:t>TIB *</a:t>
              </a:r>
            </a:p>
          </p:txBody>
        </p:sp>
        <p:sp>
          <p:nvSpPr>
            <p:cNvPr id="56" name="Rectangle 55">
              <a:extLst>
                <a:ext uri="{FF2B5EF4-FFF2-40B4-BE49-F238E27FC236}">
                  <a16:creationId xmlns:a16="http://schemas.microsoft.com/office/drawing/2014/main" id="{7395402A-A26D-475E-90C5-177BE6257DE0}"/>
                </a:ext>
              </a:extLst>
            </p:cNvPr>
            <p:cNvSpPr>
              <a:spLocks noChangeArrowheads="1"/>
            </p:cNvSpPr>
            <p:nvPr/>
          </p:nvSpPr>
          <p:spPr bwMode="auto">
            <a:xfrm>
              <a:off x="3" y="221"/>
              <a:ext cx="31" cy="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dirty="0">
                  <a:solidFill>
                    <a:schemeClr val="bg2"/>
                  </a:solidFill>
                  <a:latin typeface="Arial"/>
                  <a:cs typeface="Arial"/>
                </a:rPr>
                <a:t>20%</a:t>
              </a:r>
            </a:p>
          </p:txBody>
        </p:sp>
        <p:sp>
          <p:nvSpPr>
            <p:cNvPr id="57" name="Rectangle 56">
              <a:extLst>
                <a:ext uri="{FF2B5EF4-FFF2-40B4-BE49-F238E27FC236}">
                  <a16:creationId xmlns:a16="http://schemas.microsoft.com/office/drawing/2014/main" id="{B05B47B5-1E60-42A5-9E74-8ABD74342CA6}"/>
                </a:ext>
              </a:extLst>
            </p:cNvPr>
            <p:cNvSpPr>
              <a:spLocks noChangeArrowheads="1"/>
            </p:cNvSpPr>
            <p:nvPr/>
          </p:nvSpPr>
          <p:spPr bwMode="auto">
            <a:xfrm>
              <a:off x="147"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58" name="Rectangle 57">
              <a:extLst>
                <a:ext uri="{FF2B5EF4-FFF2-40B4-BE49-F238E27FC236}">
                  <a16:creationId xmlns:a16="http://schemas.microsoft.com/office/drawing/2014/main" id="{C2F32120-6F02-4596-9761-2E49C59CA9EC}"/>
                </a:ext>
              </a:extLst>
            </p:cNvPr>
            <p:cNvSpPr>
              <a:spLocks noChangeArrowheads="1"/>
            </p:cNvSpPr>
            <p:nvPr/>
          </p:nvSpPr>
          <p:spPr bwMode="auto">
            <a:xfrm>
              <a:off x="156"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59" name="Rectangle 58">
              <a:extLst>
                <a:ext uri="{FF2B5EF4-FFF2-40B4-BE49-F238E27FC236}">
                  <a16:creationId xmlns:a16="http://schemas.microsoft.com/office/drawing/2014/main" id="{4E4240F8-83E8-4DBD-A451-1B5DCEE33541}"/>
                </a:ext>
              </a:extLst>
            </p:cNvPr>
            <p:cNvSpPr>
              <a:spLocks noChangeArrowheads="1"/>
            </p:cNvSpPr>
            <p:nvPr/>
          </p:nvSpPr>
          <p:spPr bwMode="auto">
            <a:xfrm>
              <a:off x="189"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63" name="Rectangle 62">
              <a:extLst>
                <a:ext uri="{FF2B5EF4-FFF2-40B4-BE49-F238E27FC236}">
                  <a16:creationId xmlns:a16="http://schemas.microsoft.com/office/drawing/2014/main" id="{DD27897B-89D1-45B0-8C56-17AB887C75AA}"/>
                </a:ext>
              </a:extLst>
            </p:cNvPr>
            <p:cNvSpPr>
              <a:spLocks noChangeArrowheads="1"/>
            </p:cNvSpPr>
            <p:nvPr/>
          </p:nvSpPr>
          <p:spPr bwMode="auto">
            <a:xfrm>
              <a:off x="161" y="196"/>
              <a:ext cx="59" cy="2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65" name="Rectangle 64">
              <a:extLst>
                <a:ext uri="{FF2B5EF4-FFF2-40B4-BE49-F238E27FC236}">
                  <a16:creationId xmlns:a16="http://schemas.microsoft.com/office/drawing/2014/main" id="{CC2A42AC-D5A8-4BC1-923D-038987DC2599}"/>
                </a:ext>
              </a:extLst>
            </p:cNvPr>
            <p:cNvSpPr>
              <a:spLocks noChangeArrowheads="1"/>
            </p:cNvSpPr>
            <p:nvPr/>
          </p:nvSpPr>
          <p:spPr bwMode="auto">
            <a:xfrm>
              <a:off x="272" y="102"/>
              <a:ext cx="146"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100" b="1" i="0" u="none" strike="noStrike" baseline="0" dirty="0">
                  <a:solidFill>
                    <a:schemeClr val="bg2"/>
                  </a:solidFill>
                  <a:latin typeface="Arial"/>
                  <a:cs typeface="Arial"/>
                </a:rPr>
                <a:t>Taux de cotisation = 10%</a:t>
              </a:r>
            </a:p>
          </p:txBody>
        </p:sp>
        <p:sp>
          <p:nvSpPr>
            <p:cNvPr id="69" name="Rectangle 68">
              <a:extLst>
                <a:ext uri="{FF2B5EF4-FFF2-40B4-BE49-F238E27FC236}">
                  <a16:creationId xmlns:a16="http://schemas.microsoft.com/office/drawing/2014/main" id="{101F70BC-510F-40AA-A714-019CFA3C38B6}"/>
                </a:ext>
              </a:extLst>
            </p:cNvPr>
            <p:cNvSpPr>
              <a:spLocks noChangeArrowheads="1"/>
            </p:cNvSpPr>
            <p:nvPr/>
          </p:nvSpPr>
          <p:spPr bwMode="auto">
            <a:xfrm>
              <a:off x="268" y="133"/>
              <a:ext cx="134"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chemeClr val="bg2"/>
                  </a:solidFill>
                  <a:latin typeface="Arial"/>
                  <a:cs typeface="Arial"/>
                </a:rPr>
                <a:t>- 5% à la charge de l'assuré </a:t>
              </a:r>
            </a:p>
          </p:txBody>
        </p:sp>
        <p:sp>
          <p:nvSpPr>
            <p:cNvPr id="70" name="Rectangle 69">
              <a:extLst>
                <a:ext uri="{FF2B5EF4-FFF2-40B4-BE49-F238E27FC236}">
                  <a16:creationId xmlns:a16="http://schemas.microsoft.com/office/drawing/2014/main" id="{E5CFE8F7-12D2-4FDE-ADEB-66F878E3B134}"/>
                </a:ext>
              </a:extLst>
            </p:cNvPr>
            <p:cNvSpPr>
              <a:spLocks noChangeArrowheads="1"/>
            </p:cNvSpPr>
            <p:nvPr/>
          </p:nvSpPr>
          <p:spPr bwMode="auto">
            <a:xfrm>
              <a:off x="276" y="133"/>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71" name="Rectangle 70">
              <a:extLst>
                <a:ext uri="{FF2B5EF4-FFF2-40B4-BE49-F238E27FC236}">
                  <a16:creationId xmlns:a16="http://schemas.microsoft.com/office/drawing/2014/main" id="{56E36CBC-6A01-423A-963A-6C9965E5D0C8}"/>
                </a:ext>
              </a:extLst>
            </p:cNvPr>
            <p:cNvSpPr>
              <a:spLocks noChangeArrowheads="1"/>
            </p:cNvSpPr>
            <p:nvPr/>
          </p:nvSpPr>
          <p:spPr bwMode="auto">
            <a:xfrm>
              <a:off x="55" y="51"/>
              <a:ext cx="59" cy="218"/>
            </a:xfrm>
            <a:prstGeom prst="rect">
              <a:avLst/>
            </a:prstGeom>
            <a:solidFill>
              <a:schemeClr val="accent3">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74" name="Rectangle 73">
              <a:extLst>
                <a:ext uri="{FF2B5EF4-FFF2-40B4-BE49-F238E27FC236}">
                  <a16:creationId xmlns:a16="http://schemas.microsoft.com/office/drawing/2014/main" id="{F2CEB629-B052-4AC4-9EC3-F54EF6D8CE21}"/>
                </a:ext>
              </a:extLst>
            </p:cNvPr>
            <p:cNvSpPr>
              <a:spLocks noChangeArrowheads="1"/>
            </p:cNvSpPr>
            <p:nvPr/>
          </p:nvSpPr>
          <p:spPr bwMode="auto">
            <a:xfrm>
              <a:off x="66" y="95"/>
              <a:ext cx="43"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dirty="0">
                  <a:solidFill>
                    <a:srgbClr val="000000"/>
                  </a:solidFill>
                  <a:latin typeface="Arial"/>
                  <a:cs typeface="Arial"/>
                </a:rPr>
                <a:t>TIB *</a:t>
              </a:r>
            </a:p>
          </p:txBody>
        </p:sp>
        <p:sp>
          <p:nvSpPr>
            <p:cNvPr id="75" name="Freeform 40">
              <a:extLst>
                <a:ext uri="{FF2B5EF4-FFF2-40B4-BE49-F238E27FC236}">
                  <a16:creationId xmlns:a16="http://schemas.microsoft.com/office/drawing/2014/main" id="{3AB09D5A-9597-418B-AA1E-520AB31B018D}"/>
                </a:ext>
              </a:extLst>
            </p:cNvPr>
            <p:cNvSpPr>
              <a:spLocks noEditPoints="1"/>
            </p:cNvSpPr>
            <p:nvPr/>
          </p:nvSpPr>
          <p:spPr bwMode="auto">
            <a:xfrm>
              <a:off x="38" y="196"/>
              <a:ext cx="10" cy="71"/>
            </a:xfrm>
            <a:custGeom>
              <a:avLst/>
              <a:gdLst>
                <a:gd name="T0" fmla="*/ 6 w 10"/>
                <a:gd name="T1" fmla="*/ 9 h 46"/>
                <a:gd name="T2" fmla="*/ 6 w 10"/>
                <a:gd name="T3" fmla="*/ 37 h 46"/>
                <a:gd name="T4" fmla="*/ 3 w 10"/>
                <a:gd name="T5" fmla="*/ 37 h 46"/>
                <a:gd name="T6" fmla="*/ 3 w 10"/>
                <a:gd name="T7" fmla="*/ 9 h 46"/>
                <a:gd name="T8" fmla="*/ 6 w 10"/>
                <a:gd name="T9" fmla="*/ 9 h 46"/>
                <a:gd name="T10" fmla="*/ 0 w 10"/>
                <a:gd name="T11" fmla="*/ 10 h 46"/>
                <a:gd name="T12" fmla="*/ 5 w 10"/>
                <a:gd name="T13" fmla="*/ 0 h 46"/>
                <a:gd name="T14" fmla="*/ 10 w 10"/>
                <a:gd name="T15" fmla="*/ 10 h 46"/>
                <a:gd name="T16" fmla="*/ 0 w 10"/>
                <a:gd name="T17" fmla="*/ 10 h 46"/>
                <a:gd name="T18" fmla="*/ 10 w 10"/>
                <a:gd name="T19" fmla="*/ 36 h 46"/>
                <a:gd name="T20" fmla="*/ 5 w 10"/>
                <a:gd name="T21" fmla="*/ 46 h 46"/>
                <a:gd name="T22" fmla="*/ 0 w 10"/>
                <a:gd name="T23" fmla="*/ 36 h 46"/>
                <a:gd name="T24" fmla="*/ 10 w 10"/>
                <a:gd name="T2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46">
                  <a:moveTo>
                    <a:pt x="6" y="9"/>
                  </a:moveTo>
                  <a:lnTo>
                    <a:pt x="6" y="37"/>
                  </a:lnTo>
                  <a:lnTo>
                    <a:pt x="3" y="37"/>
                  </a:lnTo>
                  <a:lnTo>
                    <a:pt x="3" y="9"/>
                  </a:lnTo>
                  <a:lnTo>
                    <a:pt x="6" y="9"/>
                  </a:lnTo>
                  <a:close/>
                  <a:moveTo>
                    <a:pt x="0" y="10"/>
                  </a:moveTo>
                  <a:lnTo>
                    <a:pt x="5" y="0"/>
                  </a:lnTo>
                  <a:lnTo>
                    <a:pt x="10" y="10"/>
                  </a:lnTo>
                  <a:lnTo>
                    <a:pt x="0" y="10"/>
                  </a:lnTo>
                  <a:close/>
                  <a:moveTo>
                    <a:pt x="10" y="36"/>
                  </a:moveTo>
                  <a:lnTo>
                    <a:pt x="5" y="46"/>
                  </a:lnTo>
                  <a:lnTo>
                    <a:pt x="0" y="36"/>
                  </a:lnTo>
                  <a:lnTo>
                    <a:pt x="10" y="36"/>
                  </a:lnTo>
                  <a:close/>
                </a:path>
              </a:pathLst>
            </a:custGeom>
            <a:solidFill>
              <a:schemeClr val="bg2"/>
            </a:solidFill>
            <a:ln w="0" cap="flat">
              <a:solidFill>
                <a:schemeClr val="bg2"/>
              </a:solidFill>
              <a:prstDash val="solid"/>
              <a:bevel/>
              <a:headEnd/>
              <a:tailEnd/>
            </a:ln>
          </p:spPr>
          <p:txBody>
            <a:bodyPr/>
            <a:lstStyle/>
            <a:p>
              <a:endParaRPr lang="fr-FR"/>
            </a:p>
          </p:txBody>
        </p:sp>
        <p:sp>
          <p:nvSpPr>
            <p:cNvPr id="77" name="Rectangle 76">
              <a:extLst>
                <a:ext uri="{FF2B5EF4-FFF2-40B4-BE49-F238E27FC236}">
                  <a16:creationId xmlns:a16="http://schemas.microsoft.com/office/drawing/2014/main" id="{67246C21-FC03-4F67-8AC7-BFCAB972DEFD}"/>
                </a:ext>
              </a:extLst>
            </p:cNvPr>
            <p:cNvSpPr>
              <a:spLocks noChangeArrowheads="1"/>
            </p:cNvSpPr>
            <p:nvPr/>
          </p:nvSpPr>
          <p:spPr bwMode="auto">
            <a:xfrm>
              <a:off x="156" y="55"/>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78" name="Rectangle 77">
              <a:extLst>
                <a:ext uri="{FF2B5EF4-FFF2-40B4-BE49-F238E27FC236}">
                  <a16:creationId xmlns:a16="http://schemas.microsoft.com/office/drawing/2014/main" id="{BC2E9BF6-C165-430A-9545-38CDD913696E}"/>
                </a:ext>
              </a:extLst>
            </p:cNvPr>
            <p:cNvSpPr>
              <a:spLocks noChangeArrowheads="1"/>
            </p:cNvSpPr>
            <p:nvPr/>
          </p:nvSpPr>
          <p:spPr bwMode="auto">
            <a:xfrm>
              <a:off x="189"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79" name="Rectangle 78">
              <a:extLst>
                <a:ext uri="{FF2B5EF4-FFF2-40B4-BE49-F238E27FC236}">
                  <a16:creationId xmlns:a16="http://schemas.microsoft.com/office/drawing/2014/main" id="{B08C2E27-9791-4ADE-B661-9765D253E403}"/>
                </a:ext>
              </a:extLst>
            </p:cNvPr>
            <p:cNvSpPr>
              <a:spLocks noChangeArrowheads="1"/>
            </p:cNvSpPr>
            <p:nvPr/>
          </p:nvSpPr>
          <p:spPr bwMode="auto">
            <a:xfrm>
              <a:off x="26" y="30"/>
              <a:ext cx="13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rgbClr val="000000"/>
                  </a:solidFill>
                  <a:latin typeface="Arial"/>
                  <a:cs typeface="Arial"/>
                </a:rPr>
                <a:t>* Traitement indiciaire brut </a:t>
              </a:r>
            </a:p>
          </p:txBody>
        </p:sp>
        <p:sp>
          <p:nvSpPr>
            <p:cNvPr id="80" name="Rectangle 79">
              <a:extLst>
                <a:ext uri="{FF2B5EF4-FFF2-40B4-BE49-F238E27FC236}">
                  <a16:creationId xmlns:a16="http://schemas.microsoft.com/office/drawing/2014/main" id="{CA0BA280-E6B5-4983-A557-4E66735FDBED}"/>
                </a:ext>
              </a:extLst>
            </p:cNvPr>
            <p:cNvSpPr>
              <a:spLocks noChangeArrowheads="1"/>
            </p:cNvSpPr>
            <p:nvPr/>
          </p:nvSpPr>
          <p:spPr bwMode="auto">
            <a:xfrm>
              <a:off x="42" y="4"/>
              <a:ext cx="0"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81" name="Rectangle 80">
              <a:extLst>
                <a:ext uri="{FF2B5EF4-FFF2-40B4-BE49-F238E27FC236}">
                  <a16:creationId xmlns:a16="http://schemas.microsoft.com/office/drawing/2014/main" id="{40352407-509D-49B1-9266-9D6FF891C549}"/>
                </a:ext>
              </a:extLst>
            </p:cNvPr>
            <p:cNvSpPr>
              <a:spLocks noChangeArrowheads="1"/>
            </p:cNvSpPr>
            <p:nvPr/>
          </p:nvSpPr>
          <p:spPr bwMode="auto">
            <a:xfrm>
              <a:off x="292" y="208"/>
              <a:ext cx="80" cy="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900" b="1" i="0" u="none" strike="noStrike" baseline="0" dirty="0">
                  <a:solidFill>
                    <a:schemeClr val="bg2"/>
                  </a:solidFill>
                  <a:latin typeface="Arial"/>
                  <a:cs typeface="Arial"/>
                </a:rPr>
                <a:t>Assiette</a:t>
              </a:r>
              <a:r>
                <a:rPr lang="fr-FR" sz="900" b="1" i="0" u="none" strike="noStrike" baseline="0" dirty="0">
                  <a:solidFill>
                    <a:srgbClr val="808080"/>
                  </a:solidFill>
                  <a:latin typeface="Arial"/>
                  <a:cs typeface="Arial"/>
                </a:rPr>
                <a:t> </a:t>
              </a:r>
              <a:r>
                <a:rPr lang="fr-FR" sz="900" b="1" i="0" u="none" strike="noStrike" baseline="0" dirty="0">
                  <a:solidFill>
                    <a:schemeClr val="bg2"/>
                  </a:solidFill>
                  <a:latin typeface="Arial"/>
                  <a:cs typeface="Arial"/>
                </a:rPr>
                <a:t>de</a:t>
              </a:r>
            </a:p>
            <a:p>
              <a:pPr algn="ctr" rtl="0">
                <a:defRPr sz="1000"/>
              </a:pPr>
              <a:r>
                <a:rPr lang="fr-FR" sz="900" b="1" dirty="0">
                  <a:solidFill>
                    <a:schemeClr val="bg2"/>
                  </a:solidFill>
                  <a:latin typeface="Arial"/>
                  <a:cs typeface="Arial"/>
                </a:rPr>
                <a:t>cotisation RAFP</a:t>
              </a:r>
              <a:r>
                <a:rPr lang="fr-FR" sz="900" b="1" i="0" u="none" strike="noStrike" baseline="0" dirty="0">
                  <a:solidFill>
                    <a:srgbClr val="808080"/>
                  </a:solidFill>
                  <a:latin typeface="Arial"/>
                  <a:cs typeface="Arial"/>
                </a:rPr>
                <a:t> </a:t>
              </a:r>
            </a:p>
          </p:txBody>
        </p:sp>
        <p:sp>
          <p:nvSpPr>
            <p:cNvPr id="83" name="Rectangle 82">
              <a:extLst>
                <a:ext uri="{FF2B5EF4-FFF2-40B4-BE49-F238E27FC236}">
                  <a16:creationId xmlns:a16="http://schemas.microsoft.com/office/drawing/2014/main" id="{EF39B43F-639B-4517-BD0E-875154B02B7B}"/>
                </a:ext>
              </a:extLst>
            </p:cNvPr>
            <p:cNvSpPr>
              <a:spLocks noChangeArrowheads="1"/>
            </p:cNvSpPr>
            <p:nvPr/>
          </p:nvSpPr>
          <p:spPr bwMode="auto">
            <a:xfrm>
              <a:off x="161" y="110"/>
              <a:ext cx="59" cy="106"/>
            </a:xfrm>
            <a:prstGeom prst="rect">
              <a:avLst/>
            </a:prstGeom>
            <a:solidFill>
              <a:schemeClr val="accent1">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a:p>
          </p:txBody>
        </p:sp>
        <p:sp>
          <p:nvSpPr>
            <p:cNvPr id="84" name="Freeform 53">
              <a:extLst>
                <a:ext uri="{FF2B5EF4-FFF2-40B4-BE49-F238E27FC236}">
                  <a16:creationId xmlns:a16="http://schemas.microsoft.com/office/drawing/2014/main" id="{A12DBB81-C438-4902-B2D4-9787F8FB25E0}"/>
                </a:ext>
              </a:extLst>
            </p:cNvPr>
            <p:cNvSpPr>
              <a:spLocks/>
            </p:cNvSpPr>
            <p:nvPr/>
          </p:nvSpPr>
          <p:spPr bwMode="auto">
            <a:xfrm>
              <a:off x="318" y="152"/>
              <a:ext cx="33" cy="54"/>
            </a:xfrm>
            <a:custGeom>
              <a:avLst/>
              <a:gdLst>
                <a:gd name="T0" fmla="*/ 11 w 33"/>
                <a:gd name="T1" fmla="*/ 8 h 56"/>
                <a:gd name="T2" fmla="*/ 17 w 33"/>
                <a:gd name="T3" fmla="*/ 10 h 56"/>
                <a:gd name="T4" fmla="*/ 0 w 33"/>
                <a:gd name="T5" fmla="*/ 51 h 56"/>
                <a:gd name="T6" fmla="*/ 9 w 33"/>
                <a:gd name="T7" fmla="*/ 47 h 56"/>
                <a:gd name="T8" fmla="*/ 11 w 33"/>
                <a:gd name="T9" fmla="*/ 56 h 56"/>
                <a:gd name="T10" fmla="*/ 28 w 33"/>
                <a:gd name="T11" fmla="*/ 16 h 56"/>
                <a:gd name="T12" fmla="*/ 33 w 33"/>
                <a:gd name="T13" fmla="*/ 18 h 56"/>
                <a:gd name="T14" fmla="*/ 28 w 33"/>
                <a:gd name="T15" fmla="*/ 0 h 56"/>
                <a:gd name="T16" fmla="*/ 11 w 33"/>
                <a:gd name="T17" fmla="*/ 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6">
                  <a:moveTo>
                    <a:pt x="11" y="8"/>
                  </a:moveTo>
                  <a:lnTo>
                    <a:pt x="17" y="10"/>
                  </a:lnTo>
                  <a:lnTo>
                    <a:pt x="0" y="51"/>
                  </a:lnTo>
                  <a:lnTo>
                    <a:pt x="9" y="47"/>
                  </a:lnTo>
                  <a:lnTo>
                    <a:pt x="11" y="56"/>
                  </a:lnTo>
                  <a:lnTo>
                    <a:pt x="28" y="16"/>
                  </a:lnTo>
                  <a:lnTo>
                    <a:pt x="33" y="18"/>
                  </a:lnTo>
                  <a:lnTo>
                    <a:pt x="28" y="0"/>
                  </a:lnTo>
                  <a:lnTo>
                    <a:pt x="11" y="8"/>
                  </a:lnTo>
                  <a:close/>
                </a:path>
              </a:pathLst>
            </a:custGeom>
            <a:solidFill>
              <a:srgbClr val="FFFFFF"/>
            </a:solidFill>
            <a:ln w="19050" cap="rnd">
              <a:solidFill>
                <a:schemeClr val="bg2"/>
              </a:solidFill>
              <a:prstDash val="solid"/>
              <a:miter lim="800000"/>
              <a:headEnd/>
              <a:tailEnd/>
            </a:ln>
          </p:spPr>
          <p:txBody>
            <a:bodyPr/>
            <a:lstStyle/>
            <a:p>
              <a:endParaRPr lang="fr-FR"/>
            </a:p>
          </p:txBody>
        </p:sp>
        <p:sp>
          <p:nvSpPr>
            <p:cNvPr id="86" name="Rectangle 85">
              <a:extLst>
                <a:ext uri="{FF2B5EF4-FFF2-40B4-BE49-F238E27FC236}">
                  <a16:creationId xmlns:a16="http://schemas.microsoft.com/office/drawing/2014/main" id="{F0F7F644-EB39-4B3D-ADA7-6BEB66F2C73D}"/>
                </a:ext>
              </a:extLst>
            </p:cNvPr>
            <p:cNvSpPr>
              <a:spLocks noChangeArrowheads="1"/>
            </p:cNvSpPr>
            <p:nvPr/>
          </p:nvSpPr>
          <p:spPr bwMode="auto">
            <a:xfrm>
              <a:off x="252" y="112"/>
              <a:ext cx="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dirty="0">
                <a:solidFill>
                  <a:srgbClr val="000000"/>
                </a:solidFill>
                <a:latin typeface="Arial"/>
                <a:cs typeface="Arial"/>
              </a:endParaRPr>
            </a:p>
          </p:txBody>
        </p:sp>
        <p:sp>
          <p:nvSpPr>
            <p:cNvPr id="87" name="Rectangle 86">
              <a:extLst>
                <a:ext uri="{FF2B5EF4-FFF2-40B4-BE49-F238E27FC236}">
                  <a16:creationId xmlns:a16="http://schemas.microsoft.com/office/drawing/2014/main" id="{70BD1058-368A-4169-B0A0-74AD506E2998}"/>
                </a:ext>
              </a:extLst>
            </p:cNvPr>
            <p:cNvSpPr>
              <a:spLocks noChangeArrowheads="1"/>
            </p:cNvSpPr>
            <p:nvPr/>
          </p:nvSpPr>
          <p:spPr bwMode="auto">
            <a:xfrm>
              <a:off x="276" y="112"/>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89" name="Rectangle 88">
              <a:extLst>
                <a:ext uri="{FF2B5EF4-FFF2-40B4-BE49-F238E27FC236}">
                  <a16:creationId xmlns:a16="http://schemas.microsoft.com/office/drawing/2014/main" id="{FD04B950-6372-456A-9C73-7DAD0E39C555}"/>
                </a:ext>
              </a:extLst>
            </p:cNvPr>
            <p:cNvSpPr>
              <a:spLocks noChangeArrowheads="1"/>
            </p:cNvSpPr>
            <p:nvPr/>
          </p:nvSpPr>
          <p:spPr bwMode="auto">
            <a:xfrm>
              <a:off x="351" y="133"/>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72" name="Rectangle 71">
              <a:extLst>
                <a:ext uri="{FF2B5EF4-FFF2-40B4-BE49-F238E27FC236}">
                  <a16:creationId xmlns:a16="http://schemas.microsoft.com/office/drawing/2014/main" id="{E1698F73-9FEF-4712-B877-65CBAB629B01}"/>
                </a:ext>
              </a:extLst>
            </p:cNvPr>
            <p:cNvSpPr>
              <a:spLocks noChangeArrowheads="1"/>
            </p:cNvSpPr>
            <p:nvPr/>
          </p:nvSpPr>
          <p:spPr bwMode="auto">
            <a:xfrm>
              <a:off x="161" y="215"/>
              <a:ext cx="59" cy="54"/>
            </a:xfrm>
            <a:prstGeom prst="rect">
              <a:avLst/>
            </a:prstGeom>
            <a:solidFill>
              <a:srgbClr val="0095B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dirty="0"/>
            </a:p>
          </p:txBody>
        </p:sp>
        <p:sp>
          <p:nvSpPr>
            <p:cNvPr id="73" name="Freeform 38">
              <a:extLst>
                <a:ext uri="{FF2B5EF4-FFF2-40B4-BE49-F238E27FC236}">
                  <a16:creationId xmlns:a16="http://schemas.microsoft.com/office/drawing/2014/main" id="{E97DFD1A-A046-4B46-AA36-25152B1932F4}"/>
                </a:ext>
              </a:extLst>
            </p:cNvPr>
            <p:cNvSpPr>
              <a:spLocks noEditPoints="1"/>
            </p:cNvSpPr>
            <p:nvPr/>
          </p:nvSpPr>
          <p:spPr bwMode="auto">
            <a:xfrm>
              <a:off x="51" y="194"/>
              <a:ext cx="189" cy="3"/>
            </a:xfrm>
            <a:custGeom>
              <a:avLst/>
              <a:gdLst>
                <a:gd name="T0" fmla="*/ 3 w 189"/>
                <a:gd name="T1" fmla="*/ 3 h 3"/>
                <a:gd name="T2" fmla="*/ 6 w 189"/>
                <a:gd name="T3" fmla="*/ 0 h 3"/>
                <a:gd name="T4" fmla="*/ 6 w 189"/>
                <a:gd name="T5" fmla="*/ 3 h 3"/>
                <a:gd name="T6" fmla="*/ 15 w 189"/>
                <a:gd name="T7" fmla="*/ 0 h 3"/>
                <a:gd name="T8" fmla="*/ 12 w 189"/>
                <a:gd name="T9" fmla="*/ 0 h 3"/>
                <a:gd name="T10" fmla="*/ 22 w 189"/>
                <a:gd name="T11" fmla="*/ 3 h 3"/>
                <a:gd name="T12" fmla="*/ 25 w 189"/>
                <a:gd name="T13" fmla="*/ 0 h 3"/>
                <a:gd name="T14" fmla="*/ 25 w 189"/>
                <a:gd name="T15" fmla="*/ 3 h 3"/>
                <a:gd name="T16" fmla="*/ 34 w 189"/>
                <a:gd name="T17" fmla="*/ 0 h 3"/>
                <a:gd name="T18" fmla="*/ 31 w 189"/>
                <a:gd name="T19" fmla="*/ 0 h 3"/>
                <a:gd name="T20" fmla="*/ 40 w 189"/>
                <a:gd name="T21" fmla="*/ 3 h 3"/>
                <a:gd name="T22" fmla="*/ 43 w 189"/>
                <a:gd name="T23" fmla="*/ 0 h 3"/>
                <a:gd name="T24" fmla="*/ 43 w 189"/>
                <a:gd name="T25" fmla="*/ 3 h 3"/>
                <a:gd name="T26" fmla="*/ 53 w 189"/>
                <a:gd name="T27" fmla="*/ 0 h 3"/>
                <a:gd name="T28" fmla="*/ 50 w 189"/>
                <a:gd name="T29" fmla="*/ 0 h 3"/>
                <a:gd name="T30" fmla="*/ 59 w 189"/>
                <a:gd name="T31" fmla="*/ 3 h 3"/>
                <a:gd name="T32" fmla="*/ 62 w 189"/>
                <a:gd name="T33" fmla="*/ 0 h 3"/>
                <a:gd name="T34" fmla="*/ 62 w 189"/>
                <a:gd name="T35" fmla="*/ 3 h 3"/>
                <a:gd name="T36" fmla="*/ 72 w 189"/>
                <a:gd name="T37" fmla="*/ 0 h 3"/>
                <a:gd name="T38" fmla="*/ 69 w 189"/>
                <a:gd name="T39" fmla="*/ 0 h 3"/>
                <a:gd name="T40" fmla="*/ 78 w 189"/>
                <a:gd name="T41" fmla="*/ 3 h 3"/>
                <a:gd name="T42" fmla="*/ 81 w 189"/>
                <a:gd name="T43" fmla="*/ 0 h 3"/>
                <a:gd name="T44" fmla="*/ 81 w 189"/>
                <a:gd name="T45" fmla="*/ 3 h 3"/>
                <a:gd name="T46" fmla="*/ 90 w 189"/>
                <a:gd name="T47" fmla="*/ 0 h 3"/>
                <a:gd name="T48" fmla="*/ 87 w 189"/>
                <a:gd name="T49" fmla="*/ 0 h 3"/>
                <a:gd name="T50" fmla="*/ 97 w 189"/>
                <a:gd name="T51" fmla="*/ 3 h 3"/>
                <a:gd name="T52" fmla="*/ 100 w 189"/>
                <a:gd name="T53" fmla="*/ 0 h 3"/>
                <a:gd name="T54" fmla="*/ 100 w 189"/>
                <a:gd name="T55" fmla="*/ 3 h 3"/>
                <a:gd name="T56" fmla="*/ 109 w 189"/>
                <a:gd name="T57" fmla="*/ 0 h 3"/>
                <a:gd name="T58" fmla="*/ 106 w 189"/>
                <a:gd name="T59" fmla="*/ 0 h 3"/>
                <a:gd name="T60" fmla="*/ 116 w 189"/>
                <a:gd name="T61" fmla="*/ 3 h 3"/>
                <a:gd name="T62" fmla="*/ 119 w 189"/>
                <a:gd name="T63" fmla="*/ 0 h 3"/>
                <a:gd name="T64" fmla="*/ 119 w 189"/>
                <a:gd name="T65" fmla="*/ 3 h 3"/>
                <a:gd name="T66" fmla="*/ 128 w 189"/>
                <a:gd name="T67" fmla="*/ 0 h 3"/>
                <a:gd name="T68" fmla="*/ 125 w 189"/>
                <a:gd name="T69" fmla="*/ 0 h 3"/>
                <a:gd name="T70" fmla="*/ 134 w 189"/>
                <a:gd name="T71" fmla="*/ 3 h 3"/>
                <a:gd name="T72" fmla="*/ 137 w 189"/>
                <a:gd name="T73" fmla="*/ 0 h 3"/>
                <a:gd name="T74" fmla="*/ 137 w 189"/>
                <a:gd name="T75" fmla="*/ 3 h 3"/>
                <a:gd name="T76" fmla="*/ 147 w 189"/>
                <a:gd name="T77" fmla="*/ 0 h 3"/>
                <a:gd name="T78" fmla="*/ 144 w 189"/>
                <a:gd name="T79" fmla="*/ 0 h 3"/>
                <a:gd name="T80" fmla="*/ 153 w 189"/>
                <a:gd name="T81" fmla="*/ 3 h 3"/>
                <a:gd name="T82" fmla="*/ 156 w 189"/>
                <a:gd name="T83" fmla="*/ 0 h 3"/>
                <a:gd name="T84" fmla="*/ 156 w 189"/>
                <a:gd name="T85" fmla="*/ 3 h 3"/>
                <a:gd name="T86" fmla="*/ 166 w 189"/>
                <a:gd name="T87" fmla="*/ 0 h 3"/>
                <a:gd name="T88" fmla="*/ 163 w 189"/>
                <a:gd name="T89" fmla="*/ 0 h 3"/>
                <a:gd name="T90" fmla="*/ 172 w 189"/>
                <a:gd name="T91" fmla="*/ 3 h 3"/>
                <a:gd name="T92" fmla="*/ 175 w 189"/>
                <a:gd name="T93" fmla="*/ 0 h 3"/>
                <a:gd name="T94" fmla="*/ 175 w 189"/>
                <a:gd name="T95" fmla="*/ 3 h 3"/>
                <a:gd name="T96" fmla="*/ 184 w 189"/>
                <a:gd name="T97" fmla="*/ 0 h 3"/>
                <a:gd name="T98" fmla="*/ 181 w 189"/>
                <a:gd name="T99" fmla="*/ 0 h 3"/>
                <a:gd name="T100" fmla="*/ 189 w 189"/>
                <a:gd name="T10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9" h="3">
                  <a:moveTo>
                    <a:pt x="0" y="0"/>
                  </a:moveTo>
                  <a:lnTo>
                    <a:pt x="3" y="0"/>
                  </a:lnTo>
                  <a:lnTo>
                    <a:pt x="3" y="3"/>
                  </a:lnTo>
                  <a:lnTo>
                    <a:pt x="0" y="3"/>
                  </a:lnTo>
                  <a:lnTo>
                    <a:pt x="0" y="0"/>
                  </a:lnTo>
                  <a:close/>
                  <a:moveTo>
                    <a:pt x="6" y="0"/>
                  </a:moveTo>
                  <a:lnTo>
                    <a:pt x="9" y="0"/>
                  </a:lnTo>
                  <a:lnTo>
                    <a:pt x="9" y="3"/>
                  </a:lnTo>
                  <a:lnTo>
                    <a:pt x="6" y="3"/>
                  </a:lnTo>
                  <a:lnTo>
                    <a:pt x="6" y="0"/>
                  </a:lnTo>
                  <a:close/>
                  <a:moveTo>
                    <a:pt x="12" y="0"/>
                  </a:moveTo>
                  <a:lnTo>
                    <a:pt x="15" y="0"/>
                  </a:lnTo>
                  <a:lnTo>
                    <a:pt x="15" y="3"/>
                  </a:lnTo>
                  <a:lnTo>
                    <a:pt x="12" y="3"/>
                  </a:lnTo>
                  <a:lnTo>
                    <a:pt x="12" y="0"/>
                  </a:lnTo>
                  <a:close/>
                  <a:moveTo>
                    <a:pt x="18" y="0"/>
                  </a:moveTo>
                  <a:lnTo>
                    <a:pt x="22" y="0"/>
                  </a:lnTo>
                  <a:lnTo>
                    <a:pt x="22" y="3"/>
                  </a:lnTo>
                  <a:lnTo>
                    <a:pt x="18" y="3"/>
                  </a:lnTo>
                  <a:lnTo>
                    <a:pt x="18" y="0"/>
                  </a:lnTo>
                  <a:close/>
                  <a:moveTo>
                    <a:pt x="25" y="0"/>
                  </a:moveTo>
                  <a:lnTo>
                    <a:pt x="28" y="0"/>
                  </a:lnTo>
                  <a:lnTo>
                    <a:pt x="28" y="3"/>
                  </a:lnTo>
                  <a:lnTo>
                    <a:pt x="25" y="3"/>
                  </a:lnTo>
                  <a:lnTo>
                    <a:pt x="25" y="0"/>
                  </a:lnTo>
                  <a:close/>
                  <a:moveTo>
                    <a:pt x="31" y="0"/>
                  </a:moveTo>
                  <a:lnTo>
                    <a:pt x="34" y="0"/>
                  </a:lnTo>
                  <a:lnTo>
                    <a:pt x="34" y="3"/>
                  </a:lnTo>
                  <a:lnTo>
                    <a:pt x="31" y="3"/>
                  </a:lnTo>
                  <a:lnTo>
                    <a:pt x="31" y="0"/>
                  </a:lnTo>
                  <a:close/>
                  <a:moveTo>
                    <a:pt x="37" y="0"/>
                  </a:moveTo>
                  <a:lnTo>
                    <a:pt x="40" y="0"/>
                  </a:lnTo>
                  <a:lnTo>
                    <a:pt x="40" y="3"/>
                  </a:lnTo>
                  <a:lnTo>
                    <a:pt x="37" y="3"/>
                  </a:lnTo>
                  <a:lnTo>
                    <a:pt x="37" y="0"/>
                  </a:lnTo>
                  <a:close/>
                  <a:moveTo>
                    <a:pt x="43" y="0"/>
                  </a:moveTo>
                  <a:lnTo>
                    <a:pt x="47" y="0"/>
                  </a:lnTo>
                  <a:lnTo>
                    <a:pt x="47" y="3"/>
                  </a:lnTo>
                  <a:lnTo>
                    <a:pt x="43" y="3"/>
                  </a:lnTo>
                  <a:lnTo>
                    <a:pt x="43" y="0"/>
                  </a:lnTo>
                  <a:close/>
                  <a:moveTo>
                    <a:pt x="50" y="0"/>
                  </a:moveTo>
                  <a:lnTo>
                    <a:pt x="53" y="0"/>
                  </a:lnTo>
                  <a:lnTo>
                    <a:pt x="53" y="3"/>
                  </a:lnTo>
                  <a:lnTo>
                    <a:pt x="50" y="3"/>
                  </a:lnTo>
                  <a:lnTo>
                    <a:pt x="50" y="0"/>
                  </a:lnTo>
                  <a:close/>
                  <a:moveTo>
                    <a:pt x="56" y="0"/>
                  </a:moveTo>
                  <a:lnTo>
                    <a:pt x="59" y="0"/>
                  </a:lnTo>
                  <a:lnTo>
                    <a:pt x="59" y="3"/>
                  </a:lnTo>
                  <a:lnTo>
                    <a:pt x="56" y="3"/>
                  </a:lnTo>
                  <a:lnTo>
                    <a:pt x="56" y="0"/>
                  </a:lnTo>
                  <a:close/>
                  <a:moveTo>
                    <a:pt x="62" y="0"/>
                  </a:moveTo>
                  <a:lnTo>
                    <a:pt x="65" y="0"/>
                  </a:lnTo>
                  <a:lnTo>
                    <a:pt x="65" y="3"/>
                  </a:lnTo>
                  <a:lnTo>
                    <a:pt x="62" y="3"/>
                  </a:lnTo>
                  <a:lnTo>
                    <a:pt x="62" y="0"/>
                  </a:lnTo>
                  <a:close/>
                  <a:moveTo>
                    <a:pt x="69" y="0"/>
                  </a:moveTo>
                  <a:lnTo>
                    <a:pt x="72" y="0"/>
                  </a:lnTo>
                  <a:lnTo>
                    <a:pt x="72" y="3"/>
                  </a:lnTo>
                  <a:lnTo>
                    <a:pt x="69" y="3"/>
                  </a:lnTo>
                  <a:lnTo>
                    <a:pt x="69" y="0"/>
                  </a:lnTo>
                  <a:close/>
                  <a:moveTo>
                    <a:pt x="75" y="0"/>
                  </a:moveTo>
                  <a:lnTo>
                    <a:pt x="78" y="0"/>
                  </a:lnTo>
                  <a:lnTo>
                    <a:pt x="78" y="3"/>
                  </a:lnTo>
                  <a:lnTo>
                    <a:pt x="75" y="3"/>
                  </a:lnTo>
                  <a:lnTo>
                    <a:pt x="75" y="0"/>
                  </a:lnTo>
                  <a:close/>
                  <a:moveTo>
                    <a:pt x="81" y="0"/>
                  </a:moveTo>
                  <a:lnTo>
                    <a:pt x="84" y="0"/>
                  </a:lnTo>
                  <a:lnTo>
                    <a:pt x="84" y="3"/>
                  </a:lnTo>
                  <a:lnTo>
                    <a:pt x="81" y="3"/>
                  </a:lnTo>
                  <a:lnTo>
                    <a:pt x="81" y="0"/>
                  </a:lnTo>
                  <a:close/>
                  <a:moveTo>
                    <a:pt x="87" y="0"/>
                  </a:moveTo>
                  <a:lnTo>
                    <a:pt x="90" y="0"/>
                  </a:lnTo>
                  <a:lnTo>
                    <a:pt x="90" y="3"/>
                  </a:lnTo>
                  <a:lnTo>
                    <a:pt x="87" y="3"/>
                  </a:lnTo>
                  <a:lnTo>
                    <a:pt x="87" y="0"/>
                  </a:lnTo>
                  <a:close/>
                  <a:moveTo>
                    <a:pt x="94" y="0"/>
                  </a:moveTo>
                  <a:lnTo>
                    <a:pt x="97" y="0"/>
                  </a:lnTo>
                  <a:lnTo>
                    <a:pt x="97" y="3"/>
                  </a:lnTo>
                  <a:lnTo>
                    <a:pt x="94" y="3"/>
                  </a:lnTo>
                  <a:lnTo>
                    <a:pt x="94" y="0"/>
                  </a:lnTo>
                  <a:close/>
                  <a:moveTo>
                    <a:pt x="100" y="0"/>
                  </a:moveTo>
                  <a:lnTo>
                    <a:pt x="103" y="0"/>
                  </a:lnTo>
                  <a:lnTo>
                    <a:pt x="103" y="3"/>
                  </a:lnTo>
                  <a:lnTo>
                    <a:pt x="100" y="3"/>
                  </a:lnTo>
                  <a:lnTo>
                    <a:pt x="100" y="0"/>
                  </a:lnTo>
                  <a:close/>
                  <a:moveTo>
                    <a:pt x="106" y="0"/>
                  </a:moveTo>
                  <a:lnTo>
                    <a:pt x="109" y="0"/>
                  </a:lnTo>
                  <a:lnTo>
                    <a:pt x="109" y="3"/>
                  </a:lnTo>
                  <a:lnTo>
                    <a:pt x="106" y="3"/>
                  </a:lnTo>
                  <a:lnTo>
                    <a:pt x="106" y="0"/>
                  </a:lnTo>
                  <a:close/>
                  <a:moveTo>
                    <a:pt x="112" y="0"/>
                  </a:moveTo>
                  <a:lnTo>
                    <a:pt x="116" y="0"/>
                  </a:lnTo>
                  <a:lnTo>
                    <a:pt x="116" y="3"/>
                  </a:lnTo>
                  <a:lnTo>
                    <a:pt x="112" y="3"/>
                  </a:lnTo>
                  <a:lnTo>
                    <a:pt x="112" y="0"/>
                  </a:lnTo>
                  <a:close/>
                  <a:moveTo>
                    <a:pt x="119" y="0"/>
                  </a:moveTo>
                  <a:lnTo>
                    <a:pt x="122" y="0"/>
                  </a:lnTo>
                  <a:lnTo>
                    <a:pt x="122" y="3"/>
                  </a:lnTo>
                  <a:lnTo>
                    <a:pt x="119" y="3"/>
                  </a:lnTo>
                  <a:lnTo>
                    <a:pt x="119" y="0"/>
                  </a:lnTo>
                  <a:close/>
                  <a:moveTo>
                    <a:pt x="125" y="0"/>
                  </a:moveTo>
                  <a:lnTo>
                    <a:pt x="128" y="0"/>
                  </a:lnTo>
                  <a:lnTo>
                    <a:pt x="128" y="3"/>
                  </a:lnTo>
                  <a:lnTo>
                    <a:pt x="125" y="3"/>
                  </a:lnTo>
                  <a:lnTo>
                    <a:pt x="125" y="0"/>
                  </a:lnTo>
                  <a:close/>
                  <a:moveTo>
                    <a:pt x="131" y="0"/>
                  </a:moveTo>
                  <a:lnTo>
                    <a:pt x="134" y="0"/>
                  </a:lnTo>
                  <a:lnTo>
                    <a:pt x="134" y="3"/>
                  </a:lnTo>
                  <a:lnTo>
                    <a:pt x="131" y="3"/>
                  </a:lnTo>
                  <a:lnTo>
                    <a:pt x="131" y="0"/>
                  </a:lnTo>
                  <a:close/>
                  <a:moveTo>
                    <a:pt x="137" y="0"/>
                  </a:moveTo>
                  <a:lnTo>
                    <a:pt x="141" y="0"/>
                  </a:lnTo>
                  <a:lnTo>
                    <a:pt x="141" y="3"/>
                  </a:lnTo>
                  <a:lnTo>
                    <a:pt x="137" y="3"/>
                  </a:lnTo>
                  <a:lnTo>
                    <a:pt x="137" y="0"/>
                  </a:lnTo>
                  <a:close/>
                  <a:moveTo>
                    <a:pt x="144" y="0"/>
                  </a:moveTo>
                  <a:lnTo>
                    <a:pt x="147" y="0"/>
                  </a:lnTo>
                  <a:lnTo>
                    <a:pt x="147" y="3"/>
                  </a:lnTo>
                  <a:lnTo>
                    <a:pt x="144" y="3"/>
                  </a:lnTo>
                  <a:lnTo>
                    <a:pt x="144" y="0"/>
                  </a:lnTo>
                  <a:close/>
                  <a:moveTo>
                    <a:pt x="150" y="0"/>
                  </a:moveTo>
                  <a:lnTo>
                    <a:pt x="153" y="0"/>
                  </a:lnTo>
                  <a:lnTo>
                    <a:pt x="153" y="3"/>
                  </a:lnTo>
                  <a:lnTo>
                    <a:pt x="150" y="3"/>
                  </a:lnTo>
                  <a:lnTo>
                    <a:pt x="150" y="0"/>
                  </a:lnTo>
                  <a:close/>
                  <a:moveTo>
                    <a:pt x="156" y="0"/>
                  </a:moveTo>
                  <a:lnTo>
                    <a:pt x="159" y="0"/>
                  </a:lnTo>
                  <a:lnTo>
                    <a:pt x="159" y="3"/>
                  </a:lnTo>
                  <a:lnTo>
                    <a:pt x="156" y="3"/>
                  </a:lnTo>
                  <a:lnTo>
                    <a:pt x="156" y="0"/>
                  </a:lnTo>
                  <a:close/>
                  <a:moveTo>
                    <a:pt x="163" y="0"/>
                  </a:moveTo>
                  <a:lnTo>
                    <a:pt x="166" y="0"/>
                  </a:lnTo>
                  <a:lnTo>
                    <a:pt x="166" y="3"/>
                  </a:lnTo>
                  <a:lnTo>
                    <a:pt x="163" y="3"/>
                  </a:lnTo>
                  <a:lnTo>
                    <a:pt x="163" y="0"/>
                  </a:lnTo>
                  <a:close/>
                  <a:moveTo>
                    <a:pt x="169" y="0"/>
                  </a:moveTo>
                  <a:lnTo>
                    <a:pt x="172" y="0"/>
                  </a:lnTo>
                  <a:lnTo>
                    <a:pt x="172" y="3"/>
                  </a:lnTo>
                  <a:lnTo>
                    <a:pt x="169" y="3"/>
                  </a:lnTo>
                  <a:lnTo>
                    <a:pt x="169" y="0"/>
                  </a:lnTo>
                  <a:close/>
                  <a:moveTo>
                    <a:pt x="175" y="0"/>
                  </a:moveTo>
                  <a:lnTo>
                    <a:pt x="178" y="0"/>
                  </a:lnTo>
                  <a:lnTo>
                    <a:pt x="178" y="3"/>
                  </a:lnTo>
                  <a:lnTo>
                    <a:pt x="175" y="3"/>
                  </a:lnTo>
                  <a:lnTo>
                    <a:pt x="175" y="0"/>
                  </a:lnTo>
                  <a:close/>
                  <a:moveTo>
                    <a:pt x="181" y="0"/>
                  </a:moveTo>
                  <a:lnTo>
                    <a:pt x="184" y="0"/>
                  </a:lnTo>
                  <a:lnTo>
                    <a:pt x="184" y="3"/>
                  </a:lnTo>
                  <a:lnTo>
                    <a:pt x="181" y="3"/>
                  </a:lnTo>
                  <a:lnTo>
                    <a:pt x="181" y="0"/>
                  </a:lnTo>
                  <a:close/>
                  <a:moveTo>
                    <a:pt x="188" y="0"/>
                  </a:moveTo>
                  <a:lnTo>
                    <a:pt x="189" y="0"/>
                  </a:lnTo>
                  <a:lnTo>
                    <a:pt x="189" y="3"/>
                  </a:lnTo>
                  <a:lnTo>
                    <a:pt x="188" y="3"/>
                  </a:lnTo>
                  <a:lnTo>
                    <a:pt x="188" y="0"/>
                  </a:lnTo>
                  <a:close/>
                </a:path>
              </a:pathLst>
            </a:custGeom>
            <a:solidFill>
              <a:srgbClr val="0070C0"/>
            </a:solidFill>
            <a:ln w="0" cap="flat">
              <a:solidFill>
                <a:srgbClr val="000000"/>
              </a:solidFill>
              <a:prstDash val="solid"/>
              <a:bevel/>
              <a:headEnd/>
              <a:tailEnd/>
            </a:ln>
          </p:spPr>
          <p:txBody>
            <a:bodyPr/>
            <a:lstStyle/>
            <a:p>
              <a:endParaRPr lang="fr-FR"/>
            </a:p>
          </p:txBody>
        </p:sp>
      </p:grpSp>
      <p:sp>
        <p:nvSpPr>
          <p:cNvPr id="3" name="Espace réservé du numéro de diapositive 2">
            <a:extLst>
              <a:ext uri="{FF2B5EF4-FFF2-40B4-BE49-F238E27FC236}">
                <a16:creationId xmlns:a16="http://schemas.microsoft.com/office/drawing/2014/main" id="{54FDD57B-A16C-4094-A7EF-A95177B0FA78}"/>
              </a:ext>
            </a:extLst>
          </p:cNvPr>
          <p:cNvSpPr>
            <a:spLocks noGrp="1"/>
          </p:cNvSpPr>
          <p:nvPr>
            <p:ph type="sldNum" sz="quarter" idx="12"/>
          </p:nvPr>
        </p:nvSpPr>
        <p:spPr/>
        <p:txBody>
          <a:bodyPr/>
          <a:lstStyle/>
          <a:p>
            <a:fld id="{3B06EBDD-958C-4AE8-A34D-C4DA2B38600E}" type="slidenum">
              <a:rPr lang="fr-FR" smtClean="0"/>
              <a:t>8</a:t>
            </a:fld>
            <a:endParaRPr lang="fr-FR"/>
          </a:p>
        </p:txBody>
      </p:sp>
      <p:sp>
        <p:nvSpPr>
          <p:cNvPr id="4" name="Titre 3">
            <a:extLst>
              <a:ext uri="{FF2B5EF4-FFF2-40B4-BE49-F238E27FC236}">
                <a16:creationId xmlns:a16="http://schemas.microsoft.com/office/drawing/2014/main" id="{6EB660B4-9E52-4F48-8DFB-92430DF44127}"/>
              </a:ext>
            </a:extLst>
          </p:cNvPr>
          <p:cNvSpPr>
            <a:spLocks noGrp="1"/>
          </p:cNvSpPr>
          <p:nvPr>
            <p:ph type="title"/>
          </p:nvPr>
        </p:nvSpPr>
        <p:spPr>
          <a:xfrm>
            <a:off x="139337" y="337011"/>
            <a:ext cx="5205747" cy="288000"/>
          </a:xfrm>
        </p:spPr>
        <p:txBody>
          <a:bodyPr>
            <a:normAutofit fontScale="90000"/>
          </a:bodyPr>
          <a:lstStyle/>
          <a:p>
            <a:r>
              <a:rPr lang="fr-FR" dirty="0"/>
              <a:t>RAFP – présentation du régime</a:t>
            </a:r>
          </a:p>
        </p:txBody>
      </p:sp>
      <p:sp>
        <p:nvSpPr>
          <p:cNvPr id="7" name="Freeform 53">
            <a:extLst>
              <a:ext uri="{FF2B5EF4-FFF2-40B4-BE49-F238E27FC236}">
                <a16:creationId xmlns:a16="http://schemas.microsoft.com/office/drawing/2014/main" id="{CB47E9A8-E69C-4AB4-AB51-3B5FC1AAD911}"/>
              </a:ext>
            </a:extLst>
          </p:cNvPr>
          <p:cNvSpPr>
            <a:spLocks/>
          </p:cNvSpPr>
          <p:nvPr/>
        </p:nvSpPr>
        <p:spPr bwMode="auto">
          <a:xfrm rot="4173633">
            <a:off x="909411" y="5701312"/>
            <a:ext cx="519545" cy="970570"/>
          </a:xfrm>
          <a:custGeom>
            <a:avLst/>
            <a:gdLst>
              <a:gd name="T0" fmla="*/ 16 w 48"/>
              <a:gd name="T1" fmla="*/ 12 h 85"/>
              <a:gd name="T2" fmla="*/ 24 w 48"/>
              <a:gd name="T3" fmla="*/ 16 h 85"/>
              <a:gd name="T4" fmla="*/ 0 w 48"/>
              <a:gd name="T5" fmla="*/ 77 h 85"/>
              <a:gd name="T6" fmla="*/ 12 w 48"/>
              <a:gd name="T7" fmla="*/ 71 h 85"/>
              <a:gd name="T8" fmla="*/ 16 w 48"/>
              <a:gd name="T9" fmla="*/ 85 h 85"/>
              <a:gd name="T10" fmla="*/ 40 w 48"/>
              <a:gd name="T11" fmla="*/ 24 h 85"/>
              <a:gd name="T12" fmla="*/ 48 w 48"/>
              <a:gd name="T13" fmla="*/ 28 h 85"/>
              <a:gd name="T14" fmla="*/ 40 w 48"/>
              <a:gd name="T15" fmla="*/ 0 h 85"/>
              <a:gd name="T16" fmla="*/ 16 w 48"/>
              <a:gd name="T17" fmla="*/ 1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85">
                <a:moveTo>
                  <a:pt x="16" y="12"/>
                </a:moveTo>
                <a:lnTo>
                  <a:pt x="24" y="16"/>
                </a:lnTo>
                <a:lnTo>
                  <a:pt x="0" y="77"/>
                </a:lnTo>
                <a:lnTo>
                  <a:pt x="12" y="71"/>
                </a:lnTo>
                <a:lnTo>
                  <a:pt x="16" y="85"/>
                </a:lnTo>
                <a:lnTo>
                  <a:pt x="40" y="24"/>
                </a:lnTo>
                <a:lnTo>
                  <a:pt x="48" y="28"/>
                </a:lnTo>
                <a:lnTo>
                  <a:pt x="40" y="0"/>
                </a:lnTo>
                <a:lnTo>
                  <a:pt x="16" y="12"/>
                </a:lnTo>
                <a:close/>
              </a:path>
            </a:pathLst>
          </a:custGeom>
          <a:noFill/>
          <a:ln w="28575" cap="rnd">
            <a:solidFill>
              <a:schemeClr val="bg2"/>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a:p>
        </p:txBody>
      </p:sp>
      <p:sp>
        <p:nvSpPr>
          <p:cNvPr id="2" name="ZoneTexte 1">
            <a:extLst>
              <a:ext uri="{FF2B5EF4-FFF2-40B4-BE49-F238E27FC236}">
                <a16:creationId xmlns:a16="http://schemas.microsoft.com/office/drawing/2014/main" id="{EBA5D5DD-1C16-4FDA-9FEE-591C049A0066}"/>
              </a:ext>
            </a:extLst>
          </p:cNvPr>
          <p:cNvSpPr txBox="1"/>
          <p:nvPr/>
        </p:nvSpPr>
        <p:spPr>
          <a:xfrm>
            <a:off x="1373510" y="5985373"/>
            <a:ext cx="7597295" cy="692497"/>
          </a:xfrm>
          <a:prstGeom prst="rect">
            <a:avLst/>
          </a:prstGeom>
          <a:noFill/>
        </p:spPr>
        <p:txBody>
          <a:bodyPr wrap="square" rtlCol="0">
            <a:spAutoFit/>
          </a:bodyPr>
          <a:lstStyle/>
          <a:p>
            <a:pPr marL="457200" lvl="2" algn="ctr">
              <a:spcBef>
                <a:spcPts val="600"/>
              </a:spcBef>
              <a:spcAft>
                <a:spcPts val="400"/>
              </a:spcAft>
            </a:pPr>
            <a:r>
              <a:rPr lang="fr-FR" sz="1300" b="1" dirty="0">
                <a:solidFill>
                  <a:schemeClr val="accent3"/>
                </a:solidFill>
                <a:latin typeface="Marianne" panose="02000000000000000000" pitchFamily="2" charset="0"/>
              </a:rPr>
              <a:t>Compte tenu des niveaux moyens des rémunérations accessoires (primes de sujétion, RIFSEEP, SFT, IR, etc.) qui saturent l’assiette RAFP, la rémunération indexée (sur rémunération) est </a:t>
            </a:r>
            <a:r>
              <a:rPr lang="fr-FR" sz="1300" b="1" u="sng" dirty="0">
                <a:solidFill>
                  <a:srgbClr val="000000"/>
                </a:solidFill>
                <a:latin typeface="Marianne" panose="02000000000000000000" pitchFamily="2" charset="0"/>
              </a:rPr>
              <a:t>pas ou peu</a:t>
            </a:r>
            <a:r>
              <a:rPr lang="fr-FR" sz="1300" b="1" dirty="0">
                <a:solidFill>
                  <a:schemeClr val="accent3"/>
                </a:solidFill>
                <a:latin typeface="Marianne" panose="02000000000000000000" pitchFamily="2" charset="0"/>
              </a:rPr>
              <a:t> prise en compte dans l’assiette cotisée au RAFP</a:t>
            </a:r>
          </a:p>
        </p:txBody>
      </p:sp>
      <p:sp>
        <p:nvSpPr>
          <p:cNvPr id="49" name="ZoneTexte 48">
            <a:extLst>
              <a:ext uri="{FF2B5EF4-FFF2-40B4-BE49-F238E27FC236}">
                <a16:creationId xmlns:a16="http://schemas.microsoft.com/office/drawing/2014/main" id="{9FF5B895-C582-466C-AA3E-F263A0ADEE2A}"/>
              </a:ext>
            </a:extLst>
          </p:cNvPr>
          <p:cNvSpPr txBox="1"/>
          <p:nvPr/>
        </p:nvSpPr>
        <p:spPr>
          <a:xfrm>
            <a:off x="5045132" y="3217813"/>
            <a:ext cx="3925674" cy="2462213"/>
          </a:xfrm>
          <a:prstGeom prst="rect">
            <a:avLst/>
          </a:prstGeom>
          <a:noFill/>
          <a:ln w="12700">
            <a:solidFill>
              <a:schemeClr val="bg2"/>
            </a:solidFill>
            <a:prstDash val="dashDot"/>
          </a:ln>
        </p:spPr>
        <p:txBody>
          <a:bodyPr wrap="square" rtlCol="0">
            <a:spAutoFit/>
          </a:bodyPr>
          <a:lstStyle/>
          <a:p>
            <a:pPr algn="ctr"/>
            <a:r>
              <a:rPr lang="fr-FR" sz="1100" b="1" i="1" u="sng" dirty="0">
                <a:solidFill>
                  <a:srgbClr val="0095B7"/>
                </a:solidFill>
              </a:rPr>
              <a:t>Cas d’exemple pour un gardien de la paix en fin de carrière</a:t>
            </a:r>
            <a:r>
              <a:rPr lang="fr-FR" sz="1100" b="1" i="1" dirty="0">
                <a:solidFill>
                  <a:srgbClr val="0095B7"/>
                </a:solidFill>
              </a:rPr>
              <a:t> </a:t>
            </a:r>
            <a:r>
              <a:rPr lang="fr-FR" sz="1100" i="1" dirty="0"/>
              <a:t>: </a:t>
            </a:r>
          </a:p>
          <a:p>
            <a:endParaRPr lang="fr-FR" sz="1100" i="1" dirty="0"/>
          </a:p>
          <a:p>
            <a:pPr marL="171450" indent="-171450">
              <a:buFont typeface="Wingdings" panose="05000000000000000000" pitchFamily="2" charset="2"/>
              <a:buChar char="Ø"/>
            </a:pPr>
            <a:r>
              <a:rPr lang="fr-FR" sz="1100" i="1" dirty="0"/>
              <a:t>TIB mensuel = 2 100 € </a:t>
            </a:r>
          </a:p>
          <a:p>
            <a:pPr marL="171450" indent="-171450">
              <a:buFont typeface="Wingdings" panose="05000000000000000000" pitchFamily="2" charset="2"/>
              <a:buChar char="Ø"/>
            </a:pPr>
            <a:endParaRPr lang="fr-FR" sz="1100" i="1" dirty="0"/>
          </a:p>
          <a:p>
            <a:pPr marL="171450" indent="-171450">
              <a:buFont typeface="Wingdings" panose="05000000000000000000" pitchFamily="2" charset="2"/>
              <a:buChar char="Ø"/>
            </a:pPr>
            <a:r>
              <a:rPr lang="fr-FR" sz="1100" i="1" dirty="0"/>
              <a:t>Rémunérations accessoires mensuelles : 630 €</a:t>
            </a:r>
          </a:p>
          <a:p>
            <a:pPr marL="171450" indent="-171450">
              <a:buFont typeface="Wingdings" panose="05000000000000000000" pitchFamily="2" charset="2"/>
              <a:buChar char="Ø"/>
            </a:pPr>
            <a:endParaRPr lang="fr-FR" sz="1100" i="1" dirty="0"/>
          </a:p>
          <a:p>
            <a:pPr marL="171450" indent="-171450">
              <a:buFont typeface="Wingdings" panose="05000000000000000000" pitchFamily="2" charset="2"/>
              <a:buChar char="Ø"/>
            </a:pPr>
            <a:r>
              <a:rPr lang="fr-FR" sz="1100" i="1" dirty="0"/>
              <a:t>Assiette de cotisation RAFP = 10% × Max (2 100 × 20%, 630) € = 42 €</a:t>
            </a:r>
          </a:p>
          <a:p>
            <a:pPr marL="171450" indent="-171450">
              <a:buFont typeface="Wingdings" panose="05000000000000000000" pitchFamily="2" charset="2"/>
              <a:buChar char="Ø"/>
            </a:pPr>
            <a:endParaRPr lang="fr-FR" sz="1100" i="1" dirty="0"/>
          </a:p>
          <a:p>
            <a:pPr marL="171450" indent="-171450">
              <a:buFont typeface="Wingdings" panose="05000000000000000000" pitchFamily="2" charset="2"/>
              <a:buChar char="Ø"/>
            </a:pPr>
            <a:r>
              <a:rPr lang="fr-FR" sz="1100" i="1" dirty="0"/>
              <a:t>Cotisation annuelle = 42 € × 12 = 504 €</a:t>
            </a:r>
          </a:p>
          <a:p>
            <a:pPr marL="171450" indent="-171450">
              <a:buFont typeface="Wingdings" panose="05000000000000000000" pitchFamily="2" charset="2"/>
              <a:buChar char="Ø"/>
            </a:pPr>
            <a:endParaRPr lang="fr-FR" sz="1100" i="1" dirty="0"/>
          </a:p>
          <a:p>
            <a:pPr marL="171450" indent="-171450">
              <a:buFont typeface="Wingdings" panose="05000000000000000000" pitchFamily="2" charset="2"/>
              <a:buChar char="Ø"/>
            </a:pPr>
            <a:r>
              <a:rPr lang="fr-FR" sz="1100" i="1" dirty="0"/>
              <a:t>Droits à pension acquis = 504 € × rendement du Régime = 504 € ÷ 27 = 19 €/an</a:t>
            </a:r>
          </a:p>
        </p:txBody>
      </p:sp>
      <p:sp>
        <p:nvSpPr>
          <p:cNvPr id="90" name="Rectangle 89">
            <a:extLst>
              <a:ext uri="{FF2B5EF4-FFF2-40B4-BE49-F238E27FC236}">
                <a16:creationId xmlns:a16="http://schemas.microsoft.com/office/drawing/2014/main" id="{9CFA1987-37C1-403A-A0EF-5F9540D9BAAF}"/>
              </a:ext>
            </a:extLst>
          </p:cNvPr>
          <p:cNvSpPr>
            <a:spLocks noChangeArrowheads="1"/>
          </p:cNvSpPr>
          <p:nvPr/>
        </p:nvSpPr>
        <p:spPr bwMode="auto">
          <a:xfrm>
            <a:off x="3154548" y="3904677"/>
            <a:ext cx="1745671"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chemeClr val="bg2"/>
                </a:solidFill>
                <a:latin typeface="Arial"/>
                <a:cs typeface="Arial"/>
              </a:rPr>
              <a:t>- 5% à la charge de l'employeur </a:t>
            </a:r>
          </a:p>
        </p:txBody>
      </p:sp>
      <p:sp>
        <p:nvSpPr>
          <p:cNvPr id="91" name="Rectangle 90">
            <a:extLst>
              <a:ext uri="{FF2B5EF4-FFF2-40B4-BE49-F238E27FC236}">
                <a16:creationId xmlns:a16="http://schemas.microsoft.com/office/drawing/2014/main" id="{D9774A79-8C99-4AAA-AE78-8805D9343463}"/>
              </a:ext>
            </a:extLst>
          </p:cNvPr>
          <p:cNvSpPr>
            <a:spLocks noChangeArrowheads="1"/>
          </p:cNvSpPr>
          <p:nvPr/>
        </p:nvSpPr>
        <p:spPr bwMode="auto">
          <a:xfrm>
            <a:off x="2582822" y="4282081"/>
            <a:ext cx="81540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800" b="1" dirty="0">
                <a:latin typeface="Arial"/>
                <a:cs typeface="Arial"/>
              </a:rPr>
              <a:t>Rémunération indexée</a:t>
            </a:r>
            <a:endParaRPr lang="fr-FR" sz="1000" b="1" i="0" u="none" strike="noStrike" baseline="0" dirty="0">
              <a:latin typeface="Arial"/>
              <a:cs typeface="Arial"/>
            </a:endParaRPr>
          </a:p>
        </p:txBody>
      </p:sp>
      <p:sp>
        <p:nvSpPr>
          <p:cNvPr id="92" name="Rectangle 91">
            <a:extLst>
              <a:ext uri="{FF2B5EF4-FFF2-40B4-BE49-F238E27FC236}">
                <a16:creationId xmlns:a16="http://schemas.microsoft.com/office/drawing/2014/main" id="{309D2402-BE8D-4F04-933D-C502FC003FBA}"/>
              </a:ext>
            </a:extLst>
          </p:cNvPr>
          <p:cNvSpPr>
            <a:spLocks noChangeArrowheads="1"/>
          </p:cNvSpPr>
          <p:nvPr/>
        </p:nvSpPr>
        <p:spPr bwMode="auto">
          <a:xfrm>
            <a:off x="2618594" y="5011937"/>
            <a:ext cx="780132" cy="61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800" b="1" dirty="0">
                <a:latin typeface="Arial"/>
                <a:cs typeface="Arial"/>
              </a:rPr>
              <a:t>Rémunération accessoire (hors rémunération indexée)</a:t>
            </a:r>
            <a:endParaRPr lang="fr-FR" sz="1000" b="1" i="0" u="none" strike="noStrike" baseline="0" dirty="0">
              <a:latin typeface="Arial"/>
              <a:cs typeface="Arial"/>
            </a:endParaRPr>
          </a:p>
        </p:txBody>
      </p:sp>
    </p:spTree>
    <p:extLst>
      <p:ext uri="{BB962C8B-B14F-4D97-AF65-F5344CB8AC3E}">
        <p14:creationId xmlns:p14="http://schemas.microsoft.com/office/powerpoint/2010/main" val="267294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space réservé du contenu 2">
            <a:extLst>
              <a:ext uri="{FF2B5EF4-FFF2-40B4-BE49-F238E27FC236}">
                <a16:creationId xmlns:a16="http://schemas.microsoft.com/office/drawing/2014/main" id="{FBDDEE32-0AEB-461E-ADA6-94817FF4E67D}"/>
              </a:ext>
            </a:extLst>
          </p:cNvPr>
          <p:cNvSpPr txBox="1">
            <a:spLocks/>
          </p:cNvSpPr>
          <p:nvPr/>
        </p:nvSpPr>
        <p:spPr>
          <a:xfrm>
            <a:off x="-3495" y="982422"/>
            <a:ext cx="4433833" cy="1316140"/>
          </a:xfrm>
          <a:prstGeom prst="rect">
            <a:avLst/>
          </a:prstGeom>
        </p:spPr>
        <p:txBody>
          <a:bodyPr>
            <a:no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sz="1100" dirty="0"/>
              <a:t>Assiette proposée* : </a:t>
            </a:r>
            <a:r>
              <a:rPr lang="fr-FR" sz="1100" b="0" dirty="0">
                <a:solidFill>
                  <a:schemeClr val="tx1"/>
                </a:solidFill>
              </a:rPr>
              <a:t>Rémunération indexée (pour la part n’entrant pas déjà dans l’assiette RAFP actuelle) </a:t>
            </a:r>
            <a:r>
              <a:rPr lang="fr-FR" sz="1100" b="0" u="sng" dirty="0">
                <a:solidFill>
                  <a:schemeClr val="tx1"/>
                </a:solidFill>
              </a:rPr>
              <a:t>plafonnée à 20 % du traitement indiciaire brut (donc assiette RAFP totale portée à 40 % du TIB).</a:t>
            </a:r>
            <a:endParaRPr lang="fr-FR" sz="1100" dirty="0"/>
          </a:p>
          <a:p>
            <a:pPr marL="285750" lvl="1" indent="-285750">
              <a:buFont typeface="Wingdings" panose="05000000000000000000" pitchFamily="2" charset="2"/>
              <a:buChar char="§"/>
            </a:pPr>
            <a:r>
              <a:rPr lang="fr-FR" sz="1100" dirty="0"/>
              <a:t>Taux de cotisations : </a:t>
            </a:r>
            <a:r>
              <a:rPr lang="fr-FR" sz="1100" b="0" dirty="0">
                <a:solidFill>
                  <a:schemeClr val="tx1"/>
                </a:solidFill>
              </a:rPr>
              <a:t>Pas de changement</a:t>
            </a:r>
          </a:p>
          <a:p>
            <a:pPr lvl="1"/>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p:txBody>
      </p:sp>
      <p:sp>
        <p:nvSpPr>
          <p:cNvPr id="3" name="Espace réservé du numéro de diapositive 2">
            <a:extLst>
              <a:ext uri="{FF2B5EF4-FFF2-40B4-BE49-F238E27FC236}">
                <a16:creationId xmlns:a16="http://schemas.microsoft.com/office/drawing/2014/main" id="{9EF31D1D-CA35-46E2-9FDD-5C0D78812C59}"/>
              </a:ext>
            </a:extLst>
          </p:cNvPr>
          <p:cNvSpPr>
            <a:spLocks noGrp="1"/>
          </p:cNvSpPr>
          <p:nvPr>
            <p:ph type="sldNum" sz="quarter" idx="12"/>
          </p:nvPr>
        </p:nvSpPr>
        <p:spPr/>
        <p:txBody>
          <a:bodyPr/>
          <a:lstStyle/>
          <a:p>
            <a:fld id="{3B06EBDD-958C-4AE8-A34D-C4DA2B38600E}" type="slidenum">
              <a:rPr lang="fr-FR" smtClean="0"/>
              <a:t>9</a:t>
            </a:fld>
            <a:endParaRPr lang="fr-FR"/>
          </a:p>
        </p:txBody>
      </p:sp>
      <p:sp>
        <p:nvSpPr>
          <p:cNvPr id="61" name="Espace réservé du contenu 2">
            <a:extLst>
              <a:ext uri="{FF2B5EF4-FFF2-40B4-BE49-F238E27FC236}">
                <a16:creationId xmlns:a16="http://schemas.microsoft.com/office/drawing/2014/main" id="{202F689B-CEB0-4AE6-8F2F-950DB42678E4}"/>
              </a:ext>
            </a:extLst>
          </p:cNvPr>
          <p:cNvSpPr txBox="1">
            <a:spLocks/>
          </p:cNvSpPr>
          <p:nvPr/>
        </p:nvSpPr>
        <p:spPr>
          <a:xfrm>
            <a:off x="4661584" y="982422"/>
            <a:ext cx="4469329" cy="1040434"/>
          </a:xfrm>
          <a:prstGeom prst="rect">
            <a:avLst/>
          </a:prstGeom>
        </p:spPr>
        <p:txBody>
          <a:bodyPr>
            <a:norm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marL="285750" lvl="1" indent="-285750" algn="just">
              <a:buFont typeface="Wingdings" panose="05000000000000000000" pitchFamily="2" charset="2"/>
              <a:buChar char="§"/>
            </a:pPr>
            <a:r>
              <a:rPr lang="fr-FR" sz="1100" dirty="0"/>
              <a:t>Assiette proposée* : </a:t>
            </a:r>
            <a:r>
              <a:rPr lang="fr-FR" sz="1100" b="0" u="sng" dirty="0">
                <a:solidFill>
                  <a:schemeClr val="tx1"/>
                </a:solidFill>
              </a:rPr>
              <a:t>100% de la rémunération indexée (sur rémunération), pour la part n’entrant pas déjà dans l’assiette RAFP actuelle.</a:t>
            </a:r>
            <a:endParaRPr lang="fr-FR" sz="1100" dirty="0"/>
          </a:p>
          <a:p>
            <a:pPr marL="285750" lvl="1" indent="-285750" algn="just">
              <a:buFont typeface="Wingdings" panose="05000000000000000000" pitchFamily="2" charset="2"/>
              <a:buChar char="§"/>
            </a:pPr>
            <a:r>
              <a:rPr lang="fr-FR" sz="1100" dirty="0"/>
              <a:t>Taux de Cotisations : </a:t>
            </a:r>
            <a:r>
              <a:rPr lang="fr-FR" sz="1100" b="0" dirty="0">
                <a:solidFill>
                  <a:schemeClr val="tx1"/>
                </a:solidFill>
              </a:rPr>
              <a:t>Pas de changement</a:t>
            </a: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a:p>
            <a:pPr marL="285750" lvl="1" indent="-285750" algn="just">
              <a:buFont typeface="Wingdings" panose="05000000000000000000" pitchFamily="2" charset="2"/>
              <a:buChar char="§"/>
            </a:pPr>
            <a:endParaRPr lang="fr-FR" sz="1100" dirty="0">
              <a:latin typeface="Marianne" panose="02000000000000000000" pitchFamily="2" charset="0"/>
            </a:endParaRPr>
          </a:p>
        </p:txBody>
      </p:sp>
      <p:sp>
        <p:nvSpPr>
          <p:cNvPr id="62" name="Titre 3">
            <a:extLst>
              <a:ext uri="{FF2B5EF4-FFF2-40B4-BE49-F238E27FC236}">
                <a16:creationId xmlns:a16="http://schemas.microsoft.com/office/drawing/2014/main" id="{F20BBE24-0C92-4644-AEC5-D5D478CED0CB}"/>
              </a:ext>
            </a:extLst>
          </p:cNvPr>
          <p:cNvSpPr>
            <a:spLocks noGrp="1"/>
          </p:cNvSpPr>
          <p:nvPr>
            <p:ph type="title"/>
          </p:nvPr>
        </p:nvSpPr>
        <p:spPr>
          <a:xfrm>
            <a:off x="-3495" y="649413"/>
            <a:ext cx="3882162" cy="288000"/>
          </a:xfrm>
        </p:spPr>
        <p:txBody>
          <a:bodyPr>
            <a:noAutofit/>
          </a:bodyPr>
          <a:lstStyle/>
          <a:p>
            <a:pPr algn="ctr"/>
            <a:r>
              <a:rPr lang="fr-FR" sz="1400" dirty="0">
                <a:solidFill>
                  <a:srgbClr val="0095B7"/>
                </a:solidFill>
              </a:rPr>
              <a:t>Option 1 : déplafonnement partiel</a:t>
            </a:r>
          </a:p>
        </p:txBody>
      </p:sp>
      <p:sp>
        <p:nvSpPr>
          <p:cNvPr id="63" name="Titre 3">
            <a:extLst>
              <a:ext uri="{FF2B5EF4-FFF2-40B4-BE49-F238E27FC236}">
                <a16:creationId xmlns:a16="http://schemas.microsoft.com/office/drawing/2014/main" id="{806860A1-97D2-46B4-835A-4E609340FA36}"/>
              </a:ext>
            </a:extLst>
          </p:cNvPr>
          <p:cNvSpPr txBox="1">
            <a:spLocks/>
          </p:cNvSpPr>
          <p:nvPr/>
        </p:nvSpPr>
        <p:spPr>
          <a:xfrm>
            <a:off x="4661584" y="649413"/>
            <a:ext cx="3999733" cy="288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1800" b="1" kern="1200" cap="all" baseline="0">
                <a:solidFill>
                  <a:schemeClr val="bg2"/>
                </a:solidFill>
                <a:latin typeface="+mj-lt"/>
                <a:ea typeface="+mj-ea"/>
                <a:cs typeface="+mj-cs"/>
              </a:defRPr>
            </a:lvl1pPr>
          </a:lstStyle>
          <a:p>
            <a:pPr algn="ctr"/>
            <a:r>
              <a:rPr lang="fr-FR" sz="1400" dirty="0">
                <a:solidFill>
                  <a:srgbClr val="0095B7"/>
                </a:solidFill>
              </a:rPr>
              <a:t>Option 2 : déplafonnement intégral</a:t>
            </a:r>
          </a:p>
        </p:txBody>
      </p:sp>
      <p:sp>
        <p:nvSpPr>
          <p:cNvPr id="138" name="ZoneTexte 137">
            <a:extLst>
              <a:ext uri="{FF2B5EF4-FFF2-40B4-BE49-F238E27FC236}">
                <a16:creationId xmlns:a16="http://schemas.microsoft.com/office/drawing/2014/main" id="{2B1AB13D-6E04-464B-AC52-EBDB975FADCE}"/>
              </a:ext>
            </a:extLst>
          </p:cNvPr>
          <p:cNvSpPr txBox="1"/>
          <p:nvPr/>
        </p:nvSpPr>
        <p:spPr>
          <a:xfrm>
            <a:off x="251346" y="5720414"/>
            <a:ext cx="3792630" cy="600164"/>
          </a:xfrm>
          <a:prstGeom prst="rect">
            <a:avLst/>
          </a:prstGeom>
          <a:noFill/>
        </p:spPr>
        <p:txBody>
          <a:bodyPr wrap="square" rtlCol="0">
            <a:spAutoFit/>
          </a:bodyPr>
          <a:lstStyle/>
          <a:p>
            <a:pPr marL="457200" lvl="2" algn="ctr">
              <a:spcBef>
                <a:spcPts val="600"/>
              </a:spcBef>
              <a:spcAft>
                <a:spcPts val="400"/>
              </a:spcAft>
            </a:pPr>
            <a:r>
              <a:rPr lang="fr-FR" sz="1100" b="1" dirty="0">
                <a:solidFill>
                  <a:schemeClr val="accent3"/>
                </a:solidFill>
                <a:latin typeface="Marianne" panose="02000000000000000000" pitchFamily="2" charset="0"/>
              </a:rPr>
              <a:t>La rémunération indexée (sur rémunération) serait </a:t>
            </a:r>
            <a:r>
              <a:rPr lang="fr-FR" sz="1100" b="1" u="sng" dirty="0">
                <a:solidFill>
                  <a:srgbClr val="000000"/>
                </a:solidFill>
                <a:latin typeface="Marianne" panose="02000000000000000000" pitchFamily="2" charset="0"/>
              </a:rPr>
              <a:t>mieux</a:t>
            </a:r>
            <a:r>
              <a:rPr lang="fr-FR" sz="1100" b="1" dirty="0">
                <a:solidFill>
                  <a:schemeClr val="accent3"/>
                </a:solidFill>
                <a:latin typeface="Marianne" panose="02000000000000000000" pitchFamily="2" charset="0"/>
              </a:rPr>
              <a:t> prise en compte dans l’assiette du RAFP</a:t>
            </a:r>
          </a:p>
        </p:txBody>
      </p:sp>
      <p:sp>
        <p:nvSpPr>
          <p:cNvPr id="139" name="ZoneTexte 138">
            <a:extLst>
              <a:ext uri="{FF2B5EF4-FFF2-40B4-BE49-F238E27FC236}">
                <a16:creationId xmlns:a16="http://schemas.microsoft.com/office/drawing/2014/main" id="{F2948F38-ED53-4A6D-86CF-0BD6A104B38B}"/>
              </a:ext>
            </a:extLst>
          </p:cNvPr>
          <p:cNvSpPr txBox="1"/>
          <p:nvPr/>
        </p:nvSpPr>
        <p:spPr>
          <a:xfrm>
            <a:off x="4772834" y="5723508"/>
            <a:ext cx="4059485" cy="600164"/>
          </a:xfrm>
          <a:prstGeom prst="rect">
            <a:avLst/>
          </a:prstGeom>
          <a:noFill/>
        </p:spPr>
        <p:txBody>
          <a:bodyPr wrap="square" rtlCol="0">
            <a:spAutoFit/>
          </a:bodyPr>
          <a:lstStyle/>
          <a:p>
            <a:pPr marL="457200" lvl="2" algn="ctr">
              <a:spcBef>
                <a:spcPts val="600"/>
              </a:spcBef>
              <a:spcAft>
                <a:spcPts val="400"/>
              </a:spcAft>
            </a:pPr>
            <a:r>
              <a:rPr lang="fr-FR" sz="1100" b="1" dirty="0">
                <a:solidFill>
                  <a:schemeClr val="accent3"/>
                </a:solidFill>
                <a:latin typeface="Marianne" panose="02000000000000000000" pitchFamily="2" charset="0"/>
              </a:rPr>
              <a:t>La rémunération indexée (sur rémunération) serait </a:t>
            </a:r>
            <a:r>
              <a:rPr lang="fr-FR" sz="1100" b="1" u="sng" dirty="0">
                <a:solidFill>
                  <a:srgbClr val="000000"/>
                </a:solidFill>
                <a:latin typeface="Marianne" panose="02000000000000000000" pitchFamily="2" charset="0"/>
              </a:rPr>
              <a:t>intégralement</a:t>
            </a:r>
            <a:r>
              <a:rPr lang="fr-FR" sz="1100" b="1" dirty="0">
                <a:solidFill>
                  <a:schemeClr val="accent3"/>
                </a:solidFill>
                <a:latin typeface="Marianne" panose="02000000000000000000" pitchFamily="2" charset="0"/>
              </a:rPr>
              <a:t> prise en compte dans l’assiette du RAFP</a:t>
            </a:r>
          </a:p>
        </p:txBody>
      </p:sp>
      <p:sp>
        <p:nvSpPr>
          <p:cNvPr id="140" name="Freeform 53">
            <a:extLst>
              <a:ext uri="{FF2B5EF4-FFF2-40B4-BE49-F238E27FC236}">
                <a16:creationId xmlns:a16="http://schemas.microsoft.com/office/drawing/2014/main" id="{FA753E5B-F6D7-4F5C-8618-5BC23F7C2542}"/>
              </a:ext>
            </a:extLst>
          </p:cNvPr>
          <p:cNvSpPr>
            <a:spLocks/>
          </p:cNvSpPr>
          <p:nvPr/>
        </p:nvSpPr>
        <p:spPr bwMode="auto">
          <a:xfrm rot="4173633">
            <a:off x="399882" y="5684368"/>
            <a:ext cx="210167" cy="386189"/>
          </a:xfrm>
          <a:custGeom>
            <a:avLst/>
            <a:gdLst>
              <a:gd name="T0" fmla="*/ 16 w 48"/>
              <a:gd name="T1" fmla="*/ 12 h 85"/>
              <a:gd name="T2" fmla="*/ 24 w 48"/>
              <a:gd name="T3" fmla="*/ 16 h 85"/>
              <a:gd name="T4" fmla="*/ 0 w 48"/>
              <a:gd name="T5" fmla="*/ 77 h 85"/>
              <a:gd name="T6" fmla="*/ 12 w 48"/>
              <a:gd name="T7" fmla="*/ 71 h 85"/>
              <a:gd name="T8" fmla="*/ 16 w 48"/>
              <a:gd name="T9" fmla="*/ 85 h 85"/>
              <a:gd name="T10" fmla="*/ 40 w 48"/>
              <a:gd name="T11" fmla="*/ 24 h 85"/>
              <a:gd name="T12" fmla="*/ 48 w 48"/>
              <a:gd name="T13" fmla="*/ 28 h 85"/>
              <a:gd name="T14" fmla="*/ 40 w 48"/>
              <a:gd name="T15" fmla="*/ 0 h 85"/>
              <a:gd name="T16" fmla="*/ 16 w 48"/>
              <a:gd name="T17" fmla="*/ 1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85">
                <a:moveTo>
                  <a:pt x="16" y="12"/>
                </a:moveTo>
                <a:lnTo>
                  <a:pt x="24" y="16"/>
                </a:lnTo>
                <a:lnTo>
                  <a:pt x="0" y="77"/>
                </a:lnTo>
                <a:lnTo>
                  <a:pt x="12" y="71"/>
                </a:lnTo>
                <a:lnTo>
                  <a:pt x="16" y="85"/>
                </a:lnTo>
                <a:lnTo>
                  <a:pt x="40" y="24"/>
                </a:lnTo>
                <a:lnTo>
                  <a:pt x="48" y="28"/>
                </a:lnTo>
                <a:lnTo>
                  <a:pt x="40" y="0"/>
                </a:lnTo>
                <a:lnTo>
                  <a:pt x="16" y="12"/>
                </a:lnTo>
                <a:close/>
              </a:path>
            </a:pathLst>
          </a:custGeom>
          <a:noFill/>
          <a:ln w="28575" cap="rnd">
            <a:solidFill>
              <a:schemeClr val="bg2"/>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sz="1050"/>
          </a:p>
        </p:txBody>
      </p:sp>
      <p:sp>
        <p:nvSpPr>
          <p:cNvPr id="141" name="Freeform 53">
            <a:extLst>
              <a:ext uri="{FF2B5EF4-FFF2-40B4-BE49-F238E27FC236}">
                <a16:creationId xmlns:a16="http://schemas.microsoft.com/office/drawing/2014/main" id="{574D9211-59ED-4FAC-BCAE-CEBF0CA71957}"/>
              </a:ext>
            </a:extLst>
          </p:cNvPr>
          <p:cNvSpPr>
            <a:spLocks/>
          </p:cNvSpPr>
          <p:nvPr/>
        </p:nvSpPr>
        <p:spPr bwMode="auto">
          <a:xfrm rot="4173633">
            <a:off x="4889310" y="5691786"/>
            <a:ext cx="210167" cy="386189"/>
          </a:xfrm>
          <a:custGeom>
            <a:avLst/>
            <a:gdLst>
              <a:gd name="T0" fmla="*/ 16 w 48"/>
              <a:gd name="T1" fmla="*/ 12 h 85"/>
              <a:gd name="T2" fmla="*/ 24 w 48"/>
              <a:gd name="T3" fmla="*/ 16 h 85"/>
              <a:gd name="T4" fmla="*/ 0 w 48"/>
              <a:gd name="T5" fmla="*/ 77 h 85"/>
              <a:gd name="T6" fmla="*/ 12 w 48"/>
              <a:gd name="T7" fmla="*/ 71 h 85"/>
              <a:gd name="T8" fmla="*/ 16 w 48"/>
              <a:gd name="T9" fmla="*/ 85 h 85"/>
              <a:gd name="T10" fmla="*/ 40 w 48"/>
              <a:gd name="T11" fmla="*/ 24 h 85"/>
              <a:gd name="T12" fmla="*/ 48 w 48"/>
              <a:gd name="T13" fmla="*/ 28 h 85"/>
              <a:gd name="T14" fmla="*/ 40 w 48"/>
              <a:gd name="T15" fmla="*/ 0 h 85"/>
              <a:gd name="T16" fmla="*/ 16 w 48"/>
              <a:gd name="T17" fmla="*/ 1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85">
                <a:moveTo>
                  <a:pt x="16" y="12"/>
                </a:moveTo>
                <a:lnTo>
                  <a:pt x="24" y="16"/>
                </a:lnTo>
                <a:lnTo>
                  <a:pt x="0" y="77"/>
                </a:lnTo>
                <a:lnTo>
                  <a:pt x="12" y="71"/>
                </a:lnTo>
                <a:lnTo>
                  <a:pt x="16" y="85"/>
                </a:lnTo>
                <a:lnTo>
                  <a:pt x="40" y="24"/>
                </a:lnTo>
                <a:lnTo>
                  <a:pt x="48" y="28"/>
                </a:lnTo>
                <a:lnTo>
                  <a:pt x="40" y="0"/>
                </a:lnTo>
                <a:lnTo>
                  <a:pt x="16" y="12"/>
                </a:lnTo>
                <a:close/>
              </a:path>
            </a:pathLst>
          </a:custGeom>
          <a:noFill/>
          <a:ln w="28575" cap="rnd">
            <a:solidFill>
              <a:schemeClr val="bg2"/>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sz="1050"/>
          </a:p>
        </p:txBody>
      </p:sp>
      <p:sp>
        <p:nvSpPr>
          <p:cNvPr id="142" name="Titre 3">
            <a:extLst>
              <a:ext uri="{FF2B5EF4-FFF2-40B4-BE49-F238E27FC236}">
                <a16:creationId xmlns:a16="http://schemas.microsoft.com/office/drawing/2014/main" id="{6EB660B4-9E52-4F48-8DFB-92430DF44127}"/>
              </a:ext>
            </a:extLst>
          </p:cNvPr>
          <p:cNvSpPr txBox="1">
            <a:spLocks/>
          </p:cNvSpPr>
          <p:nvPr/>
        </p:nvSpPr>
        <p:spPr>
          <a:xfrm>
            <a:off x="35496" y="351751"/>
            <a:ext cx="9162926" cy="288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1800" b="1" kern="1200" cap="all" baseline="0">
                <a:solidFill>
                  <a:schemeClr val="bg2"/>
                </a:solidFill>
                <a:latin typeface="+mj-lt"/>
                <a:ea typeface="+mj-ea"/>
                <a:cs typeface="+mj-cs"/>
              </a:defRPr>
            </a:lvl1pPr>
          </a:lstStyle>
          <a:p>
            <a:r>
              <a:rPr lang="fr-FR" sz="1600" dirty="0"/>
              <a:t>Proposition : cotisation volontaire, abondée à part égale par l’employeur</a:t>
            </a:r>
          </a:p>
        </p:txBody>
      </p:sp>
      <p:grpSp>
        <p:nvGrpSpPr>
          <p:cNvPr id="186" name="Group 3">
            <a:extLst>
              <a:ext uri="{FF2B5EF4-FFF2-40B4-BE49-F238E27FC236}">
                <a16:creationId xmlns:a16="http://schemas.microsoft.com/office/drawing/2014/main" id="{02DE68E0-5B8F-4D3B-AFE5-645CD92774A5}"/>
              </a:ext>
            </a:extLst>
          </p:cNvPr>
          <p:cNvGrpSpPr>
            <a:grpSpLocks noChangeAspect="1"/>
          </p:cNvGrpSpPr>
          <p:nvPr/>
        </p:nvGrpSpPr>
        <p:grpSpPr bwMode="auto">
          <a:xfrm>
            <a:off x="158785" y="2060023"/>
            <a:ext cx="4290725" cy="3433013"/>
            <a:chOff x="-1" y="4"/>
            <a:chExt cx="407" cy="270"/>
          </a:xfrm>
        </p:grpSpPr>
        <p:sp>
          <p:nvSpPr>
            <p:cNvPr id="188" name="Rectangle 187">
              <a:extLst>
                <a:ext uri="{FF2B5EF4-FFF2-40B4-BE49-F238E27FC236}">
                  <a16:creationId xmlns:a16="http://schemas.microsoft.com/office/drawing/2014/main" id="{79F3F53C-A766-49D3-9BC1-5B3C7D024F87}"/>
                </a:ext>
              </a:extLst>
            </p:cNvPr>
            <p:cNvSpPr>
              <a:spLocks noChangeArrowheads="1"/>
            </p:cNvSpPr>
            <p:nvPr/>
          </p:nvSpPr>
          <p:spPr bwMode="auto">
            <a:xfrm>
              <a:off x="69" y="63"/>
              <a:ext cx="43"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a:solidFill>
                    <a:srgbClr val="000000"/>
                  </a:solidFill>
                  <a:latin typeface="Arial"/>
                  <a:cs typeface="Arial"/>
                </a:rPr>
                <a:t>TIB *</a:t>
              </a:r>
            </a:p>
          </p:txBody>
        </p:sp>
        <p:sp>
          <p:nvSpPr>
            <p:cNvPr id="189" name="Rectangle 188">
              <a:extLst>
                <a:ext uri="{FF2B5EF4-FFF2-40B4-BE49-F238E27FC236}">
                  <a16:creationId xmlns:a16="http://schemas.microsoft.com/office/drawing/2014/main" id="{5BD25A06-EA9F-46F5-83D1-CD596DCFEEA4}"/>
                </a:ext>
              </a:extLst>
            </p:cNvPr>
            <p:cNvSpPr>
              <a:spLocks noChangeArrowheads="1"/>
            </p:cNvSpPr>
            <p:nvPr/>
          </p:nvSpPr>
          <p:spPr bwMode="auto">
            <a:xfrm>
              <a:off x="-1" y="227"/>
              <a:ext cx="26"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050" b="1" i="0" u="none" strike="noStrike" baseline="0" dirty="0">
                  <a:solidFill>
                    <a:schemeClr val="tx2"/>
                  </a:solidFill>
                  <a:latin typeface="Arial"/>
                  <a:cs typeface="Arial"/>
                </a:rPr>
                <a:t>20%</a:t>
              </a:r>
            </a:p>
          </p:txBody>
        </p:sp>
        <p:sp>
          <p:nvSpPr>
            <p:cNvPr id="190" name="Rectangle 189">
              <a:extLst>
                <a:ext uri="{FF2B5EF4-FFF2-40B4-BE49-F238E27FC236}">
                  <a16:creationId xmlns:a16="http://schemas.microsoft.com/office/drawing/2014/main" id="{ED04733F-51DB-4CAC-8C44-EFE4003B34B8}"/>
                </a:ext>
              </a:extLst>
            </p:cNvPr>
            <p:cNvSpPr>
              <a:spLocks noChangeArrowheads="1"/>
            </p:cNvSpPr>
            <p:nvPr/>
          </p:nvSpPr>
          <p:spPr bwMode="auto">
            <a:xfrm>
              <a:off x="147"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191" name="Rectangle 190">
              <a:extLst>
                <a:ext uri="{FF2B5EF4-FFF2-40B4-BE49-F238E27FC236}">
                  <a16:creationId xmlns:a16="http://schemas.microsoft.com/office/drawing/2014/main" id="{6EBE805E-DF83-48F3-BEF1-1EB6222D95C5}"/>
                </a:ext>
              </a:extLst>
            </p:cNvPr>
            <p:cNvSpPr>
              <a:spLocks noChangeArrowheads="1"/>
            </p:cNvSpPr>
            <p:nvPr/>
          </p:nvSpPr>
          <p:spPr bwMode="auto">
            <a:xfrm>
              <a:off x="156"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192" name="Rectangle 191">
              <a:extLst>
                <a:ext uri="{FF2B5EF4-FFF2-40B4-BE49-F238E27FC236}">
                  <a16:creationId xmlns:a16="http://schemas.microsoft.com/office/drawing/2014/main" id="{7FE08ACB-ABCB-4A9D-A267-B0BDB9839B74}"/>
                </a:ext>
              </a:extLst>
            </p:cNvPr>
            <p:cNvSpPr>
              <a:spLocks noChangeArrowheads="1"/>
            </p:cNvSpPr>
            <p:nvPr/>
          </p:nvSpPr>
          <p:spPr bwMode="auto">
            <a:xfrm>
              <a:off x="189"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193" name="Rectangle 192">
              <a:extLst>
                <a:ext uri="{FF2B5EF4-FFF2-40B4-BE49-F238E27FC236}">
                  <a16:creationId xmlns:a16="http://schemas.microsoft.com/office/drawing/2014/main" id="{433838B4-8335-406D-8FFB-67B3CDAFC21D}"/>
                </a:ext>
              </a:extLst>
            </p:cNvPr>
            <p:cNvSpPr>
              <a:spLocks noChangeArrowheads="1"/>
            </p:cNvSpPr>
            <p:nvPr/>
          </p:nvSpPr>
          <p:spPr bwMode="auto">
            <a:xfrm>
              <a:off x="161" y="196"/>
              <a:ext cx="59" cy="2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194" name="Rectangle 193">
              <a:extLst>
                <a:ext uri="{FF2B5EF4-FFF2-40B4-BE49-F238E27FC236}">
                  <a16:creationId xmlns:a16="http://schemas.microsoft.com/office/drawing/2014/main" id="{8D1C23BD-8A4B-4E82-BF9C-571D9A8B89DB}"/>
                </a:ext>
              </a:extLst>
            </p:cNvPr>
            <p:cNvSpPr>
              <a:spLocks noChangeArrowheads="1"/>
            </p:cNvSpPr>
            <p:nvPr/>
          </p:nvSpPr>
          <p:spPr bwMode="auto">
            <a:xfrm>
              <a:off x="260" y="102"/>
              <a:ext cx="146"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100" b="1" i="0" u="none" strike="noStrike" baseline="0" dirty="0">
                  <a:solidFill>
                    <a:schemeClr val="bg2"/>
                  </a:solidFill>
                  <a:latin typeface="Arial"/>
                  <a:cs typeface="Arial"/>
                </a:rPr>
                <a:t>Taux de cotisation = 10%</a:t>
              </a:r>
            </a:p>
          </p:txBody>
        </p:sp>
        <p:sp>
          <p:nvSpPr>
            <p:cNvPr id="195" name="Rectangle 194">
              <a:extLst>
                <a:ext uri="{FF2B5EF4-FFF2-40B4-BE49-F238E27FC236}">
                  <a16:creationId xmlns:a16="http://schemas.microsoft.com/office/drawing/2014/main" id="{73E4FD75-10A6-4036-9B1A-5D1D23B7C305}"/>
                </a:ext>
              </a:extLst>
            </p:cNvPr>
            <p:cNvSpPr>
              <a:spLocks noChangeArrowheads="1"/>
            </p:cNvSpPr>
            <p:nvPr/>
          </p:nvSpPr>
          <p:spPr bwMode="auto">
            <a:xfrm>
              <a:off x="268" y="133"/>
              <a:ext cx="134"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chemeClr val="bg2"/>
                  </a:solidFill>
                  <a:latin typeface="Arial"/>
                  <a:cs typeface="Arial"/>
                </a:rPr>
                <a:t>- 5% à la charge de l'assuré </a:t>
              </a:r>
            </a:p>
          </p:txBody>
        </p:sp>
        <p:sp>
          <p:nvSpPr>
            <p:cNvPr id="196" name="Rectangle 195">
              <a:extLst>
                <a:ext uri="{FF2B5EF4-FFF2-40B4-BE49-F238E27FC236}">
                  <a16:creationId xmlns:a16="http://schemas.microsoft.com/office/drawing/2014/main" id="{978D4D58-0769-4EAE-BBCC-7B278CD266A0}"/>
                </a:ext>
              </a:extLst>
            </p:cNvPr>
            <p:cNvSpPr>
              <a:spLocks noChangeArrowheads="1"/>
            </p:cNvSpPr>
            <p:nvPr/>
          </p:nvSpPr>
          <p:spPr bwMode="auto">
            <a:xfrm>
              <a:off x="276" y="133"/>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197" name="Rectangle 196">
              <a:extLst>
                <a:ext uri="{FF2B5EF4-FFF2-40B4-BE49-F238E27FC236}">
                  <a16:creationId xmlns:a16="http://schemas.microsoft.com/office/drawing/2014/main" id="{CA25FCC1-A26A-42EC-B6C8-6F9F0D132578}"/>
                </a:ext>
              </a:extLst>
            </p:cNvPr>
            <p:cNvSpPr>
              <a:spLocks noChangeArrowheads="1"/>
            </p:cNvSpPr>
            <p:nvPr/>
          </p:nvSpPr>
          <p:spPr bwMode="auto">
            <a:xfrm>
              <a:off x="55" y="51"/>
              <a:ext cx="59" cy="218"/>
            </a:xfrm>
            <a:prstGeom prst="rect">
              <a:avLst/>
            </a:prstGeom>
            <a:solidFill>
              <a:schemeClr val="accent3">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198" name="Rectangle 197">
              <a:extLst>
                <a:ext uri="{FF2B5EF4-FFF2-40B4-BE49-F238E27FC236}">
                  <a16:creationId xmlns:a16="http://schemas.microsoft.com/office/drawing/2014/main" id="{1E42AA97-C836-4A53-A79C-3FFF4255B3FD}"/>
                </a:ext>
              </a:extLst>
            </p:cNvPr>
            <p:cNvSpPr>
              <a:spLocks noChangeArrowheads="1"/>
            </p:cNvSpPr>
            <p:nvPr/>
          </p:nvSpPr>
          <p:spPr bwMode="auto">
            <a:xfrm>
              <a:off x="66" y="95"/>
              <a:ext cx="43"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dirty="0">
                  <a:solidFill>
                    <a:srgbClr val="000000"/>
                  </a:solidFill>
                  <a:latin typeface="Arial"/>
                  <a:cs typeface="Arial"/>
                </a:rPr>
                <a:t>TIB *</a:t>
              </a:r>
            </a:p>
          </p:txBody>
        </p:sp>
        <p:sp>
          <p:nvSpPr>
            <p:cNvPr id="199" name="Freeform 40">
              <a:extLst>
                <a:ext uri="{FF2B5EF4-FFF2-40B4-BE49-F238E27FC236}">
                  <a16:creationId xmlns:a16="http://schemas.microsoft.com/office/drawing/2014/main" id="{D90DF645-07D5-4845-90C1-E52E0EC11EB6}"/>
                </a:ext>
              </a:extLst>
            </p:cNvPr>
            <p:cNvSpPr>
              <a:spLocks noEditPoints="1"/>
            </p:cNvSpPr>
            <p:nvPr/>
          </p:nvSpPr>
          <p:spPr bwMode="auto">
            <a:xfrm>
              <a:off x="38" y="158"/>
              <a:ext cx="13" cy="109"/>
            </a:xfrm>
            <a:custGeom>
              <a:avLst/>
              <a:gdLst>
                <a:gd name="T0" fmla="*/ 6 w 10"/>
                <a:gd name="T1" fmla="*/ 9 h 46"/>
                <a:gd name="T2" fmla="*/ 6 w 10"/>
                <a:gd name="T3" fmla="*/ 37 h 46"/>
                <a:gd name="T4" fmla="*/ 3 w 10"/>
                <a:gd name="T5" fmla="*/ 37 h 46"/>
                <a:gd name="T6" fmla="*/ 3 w 10"/>
                <a:gd name="T7" fmla="*/ 9 h 46"/>
                <a:gd name="T8" fmla="*/ 6 w 10"/>
                <a:gd name="T9" fmla="*/ 9 h 46"/>
                <a:gd name="T10" fmla="*/ 0 w 10"/>
                <a:gd name="T11" fmla="*/ 10 h 46"/>
                <a:gd name="T12" fmla="*/ 5 w 10"/>
                <a:gd name="T13" fmla="*/ 0 h 46"/>
                <a:gd name="T14" fmla="*/ 10 w 10"/>
                <a:gd name="T15" fmla="*/ 10 h 46"/>
                <a:gd name="T16" fmla="*/ 0 w 10"/>
                <a:gd name="T17" fmla="*/ 10 h 46"/>
                <a:gd name="T18" fmla="*/ 10 w 10"/>
                <a:gd name="T19" fmla="*/ 36 h 46"/>
                <a:gd name="T20" fmla="*/ 5 w 10"/>
                <a:gd name="T21" fmla="*/ 46 h 46"/>
                <a:gd name="T22" fmla="*/ 0 w 10"/>
                <a:gd name="T23" fmla="*/ 36 h 46"/>
                <a:gd name="T24" fmla="*/ 10 w 10"/>
                <a:gd name="T2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46">
                  <a:moveTo>
                    <a:pt x="6" y="9"/>
                  </a:moveTo>
                  <a:lnTo>
                    <a:pt x="6" y="37"/>
                  </a:lnTo>
                  <a:lnTo>
                    <a:pt x="3" y="37"/>
                  </a:lnTo>
                  <a:lnTo>
                    <a:pt x="3" y="9"/>
                  </a:lnTo>
                  <a:lnTo>
                    <a:pt x="6" y="9"/>
                  </a:lnTo>
                  <a:close/>
                  <a:moveTo>
                    <a:pt x="0" y="10"/>
                  </a:moveTo>
                  <a:lnTo>
                    <a:pt x="5" y="0"/>
                  </a:lnTo>
                  <a:lnTo>
                    <a:pt x="10" y="10"/>
                  </a:lnTo>
                  <a:lnTo>
                    <a:pt x="0" y="10"/>
                  </a:lnTo>
                  <a:close/>
                  <a:moveTo>
                    <a:pt x="10" y="36"/>
                  </a:moveTo>
                  <a:lnTo>
                    <a:pt x="5" y="46"/>
                  </a:lnTo>
                  <a:lnTo>
                    <a:pt x="0" y="36"/>
                  </a:lnTo>
                  <a:lnTo>
                    <a:pt x="10" y="36"/>
                  </a:lnTo>
                  <a:close/>
                </a:path>
              </a:pathLst>
            </a:custGeom>
            <a:solidFill>
              <a:schemeClr val="bg2"/>
            </a:solidFill>
            <a:ln w="0" cap="flat">
              <a:solidFill>
                <a:schemeClr val="bg2"/>
              </a:solidFill>
              <a:prstDash val="solid"/>
              <a:bevel/>
              <a:headEnd/>
              <a:tailEnd/>
            </a:ln>
          </p:spPr>
          <p:txBody>
            <a:bodyPr/>
            <a:lstStyle/>
            <a:p>
              <a:endParaRPr lang="fr-FR" dirty="0"/>
            </a:p>
          </p:txBody>
        </p:sp>
        <p:sp>
          <p:nvSpPr>
            <p:cNvPr id="200" name="Rectangle 199">
              <a:extLst>
                <a:ext uri="{FF2B5EF4-FFF2-40B4-BE49-F238E27FC236}">
                  <a16:creationId xmlns:a16="http://schemas.microsoft.com/office/drawing/2014/main" id="{7908328D-772C-46D0-80AB-D84E214FCB6A}"/>
                </a:ext>
              </a:extLst>
            </p:cNvPr>
            <p:cNvSpPr>
              <a:spLocks noChangeArrowheads="1"/>
            </p:cNvSpPr>
            <p:nvPr/>
          </p:nvSpPr>
          <p:spPr bwMode="auto">
            <a:xfrm>
              <a:off x="156" y="55"/>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01" name="Rectangle 200">
              <a:extLst>
                <a:ext uri="{FF2B5EF4-FFF2-40B4-BE49-F238E27FC236}">
                  <a16:creationId xmlns:a16="http://schemas.microsoft.com/office/drawing/2014/main" id="{0C81E6A7-40C4-473C-9E2F-7B9545C209DF}"/>
                </a:ext>
              </a:extLst>
            </p:cNvPr>
            <p:cNvSpPr>
              <a:spLocks noChangeArrowheads="1"/>
            </p:cNvSpPr>
            <p:nvPr/>
          </p:nvSpPr>
          <p:spPr bwMode="auto">
            <a:xfrm>
              <a:off x="189"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02" name="Rectangle 201">
              <a:extLst>
                <a:ext uri="{FF2B5EF4-FFF2-40B4-BE49-F238E27FC236}">
                  <a16:creationId xmlns:a16="http://schemas.microsoft.com/office/drawing/2014/main" id="{F4647AC2-7C19-4FF0-935A-FC9B0416C353}"/>
                </a:ext>
              </a:extLst>
            </p:cNvPr>
            <p:cNvSpPr>
              <a:spLocks noChangeArrowheads="1"/>
            </p:cNvSpPr>
            <p:nvPr/>
          </p:nvSpPr>
          <p:spPr bwMode="auto">
            <a:xfrm>
              <a:off x="26" y="30"/>
              <a:ext cx="13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rgbClr val="000000"/>
                  </a:solidFill>
                  <a:latin typeface="Arial"/>
                  <a:cs typeface="Arial"/>
                </a:rPr>
                <a:t>* Traitement indiciaire brut </a:t>
              </a:r>
            </a:p>
          </p:txBody>
        </p:sp>
        <p:sp>
          <p:nvSpPr>
            <p:cNvPr id="203" name="Rectangle 202">
              <a:extLst>
                <a:ext uri="{FF2B5EF4-FFF2-40B4-BE49-F238E27FC236}">
                  <a16:creationId xmlns:a16="http://schemas.microsoft.com/office/drawing/2014/main" id="{DE78DF16-2F56-4E5C-A5C3-1A904CE4A03E}"/>
                </a:ext>
              </a:extLst>
            </p:cNvPr>
            <p:cNvSpPr>
              <a:spLocks noChangeArrowheads="1"/>
            </p:cNvSpPr>
            <p:nvPr/>
          </p:nvSpPr>
          <p:spPr bwMode="auto">
            <a:xfrm>
              <a:off x="42" y="4"/>
              <a:ext cx="0"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04" name="Rectangle 203">
              <a:extLst>
                <a:ext uri="{FF2B5EF4-FFF2-40B4-BE49-F238E27FC236}">
                  <a16:creationId xmlns:a16="http://schemas.microsoft.com/office/drawing/2014/main" id="{5C437C53-3364-4500-84E7-F80CCE501861}"/>
                </a:ext>
              </a:extLst>
            </p:cNvPr>
            <p:cNvSpPr>
              <a:spLocks noChangeArrowheads="1"/>
            </p:cNvSpPr>
            <p:nvPr/>
          </p:nvSpPr>
          <p:spPr bwMode="auto">
            <a:xfrm>
              <a:off x="292" y="208"/>
              <a:ext cx="80" cy="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900" b="1" i="0" u="none" strike="noStrike" baseline="0" dirty="0">
                  <a:solidFill>
                    <a:schemeClr val="bg2"/>
                  </a:solidFill>
                  <a:latin typeface="Arial"/>
                  <a:cs typeface="Arial"/>
                </a:rPr>
                <a:t>Assiette</a:t>
              </a:r>
              <a:r>
                <a:rPr lang="fr-FR" sz="900" b="1" i="0" u="none" strike="noStrike" baseline="0" dirty="0">
                  <a:solidFill>
                    <a:srgbClr val="808080"/>
                  </a:solidFill>
                  <a:latin typeface="Arial"/>
                  <a:cs typeface="Arial"/>
                </a:rPr>
                <a:t> </a:t>
              </a:r>
              <a:r>
                <a:rPr lang="fr-FR" sz="900" b="1" i="0" u="none" strike="noStrike" baseline="0" dirty="0">
                  <a:solidFill>
                    <a:schemeClr val="bg2"/>
                  </a:solidFill>
                  <a:latin typeface="Arial"/>
                  <a:cs typeface="Arial"/>
                </a:rPr>
                <a:t>de</a:t>
              </a:r>
            </a:p>
            <a:p>
              <a:pPr algn="ctr" rtl="0">
                <a:defRPr sz="1000"/>
              </a:pPr>
              <a:r>
                <a:rPr lang="fr-FR" sz="900" b="1" dirty="0">
                  <a:solidFill>
                    <a:schemeClr val="bg2"/>
                  </a:solidFill>
                  <a:latin typeface="Arial"/>
                  <a:cs typeface="Arial"/>
                </a:rPr>
                <a:t>cotisation RAFP</a:t>
              </a:r>
              <a:r>
                <a:rPr lang="fr-FR" sz="900" b="1" i="0" u="none" strike="noStrike" baseline="0" dirty="0">
                  <a:solidFill>
                    <a:srgbClr val="808080"/>
                  </a:solidFill>
                  <a:latin typeface="Arial"/>
                  <a:cs typeface="Arial"/>
                </a:rPr>
                <a:t> </a:t>
              </a:r>
            </a:p>
          </p:txBody>
        </p:sp>
        <p:sp>
          <p:nvSpPr>
            <p:cNvPr id="205" name="Rectangle 204">
              <a:extLst>
                <a:ext uri="{FF2B5EF4-FFF2-40B4-BE49-F238E27FC236}">
                  <a16:creationId xmlns:a16="http://schemas.microsoft.com/office/drawing/2014/main" id="{571B9B01-D823-4FF8-87D6-75BD1268BB42}"/>
                </a:ext>
              </a:extLst>
            </p:cNvPr>
            <p:cNvSpPr>
              <a:spLocks noChangeArrowheads="1"/>
            </p:cNvSpPr>
            <p:nvPr/>
          </p:nvSpPr>
          <p:spPr bwMode="auto">
            <a:xfrm>
              <a:off x="220" y="226"/>
              <a:ext cx="74" cy="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800" b="1" dirty="0">
                  <a:latin typeface="Arial"/>
                  <a:cs typeface="Arial"/>
                </a:rPr>
                <a:t>Rémunération accessoire (hors rémunération indexée)</a:t>
              </a:r>
              <a:endParaRPr lang="fr-FR" sz="1000" b="1" i="0" u="none" strike="noStrike" baseline="0" dirty="0">
                <a:latin typeface="Arial"/>
                <a:cs typeface="Arial"/>
              </a:endParaRPr>
            </a:p>
          </p:txBody>
        </p:sp>
        <p:sp>
          <p:nvSpPr>
            <p:cNvPr id="206" name="Rectangle 205">
              <a:extLst>
                <a:ext uri="{FF2B5EF4-FFF2-40B4-BE49-F238E27FC236}">
                  <a16:creationId xmlns:a16="http://schemas.microsoft.com/office/drawing/2014/main" id="{D0618A66-6C79-4F5E-AC7D-CB3C908F075C}"/>
                </a:ext>
              </a:extLst>
            </p:cNvPr>
            <p:cNvSpPr>
              <a:spLocks noChangeArrowheads="1"/>
            </p:cNvSpPr>
            <p:nvPr/>
          </p:nvSpPr>
          <p:spPr bwMode="auto">
            <a:xfrm>
              <a:off x="161" y="138"/>
              <a:ext cx="59" cy="87"/>
            </a:xfrm>
            <a:prstGeom prst="rect">
              <a:avLst/>
            </a:prstGeom>
            <a:solidFill>
              <a:schemeClr val="accent1">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a:p>
          </p:txBody>
        </p:sp>
        <p:sp>
          <p:nvSpPr>
            <p:cNvPr id="207" name="Freeform 53">
              <a:extLst>
                <a:ext uri="{FF2B5EF4-FFF2-40B4-BE49-F238E27FC236}">
                  <a16:creationId xmlns:a16="http://schemas.microsoft.com/office/drawing/2014/main" id="{A0227450-8B84-46DB-AE45-6DC817EE2603}"/>
                </a:ext>
              </a:extLst>
            </p:cNvPr>
            <p:cNvSpPr>
              <a:spLocks/>
            </p:cNvSpPr>
            <p:nvPr/>
          </p:nvSpPr>
          <p:spPr bwMode="auto">
            <a:xfrm>
              <a:off x="318" y="152"/>
              <a:ext cx="33" cy="54"/>
            </a:xfrm>
            <a:custGeom>
              <a:avLst/>
              <a:gdLst>
                <a:gd name="T0" fmla="*/ 11 w 33"/>
                <a:gd name="T1" fmla="*/ 8 h 56"/>
                <a:gd name="T2" fmla="*/ 17 w 33"/>
                <a:gd name="T3" fmla="*/ 10 h 56"/>
                <a:gd name="T4" fmla="*/ 0 w 33"/>
                <a:gd name="T5" fmla="*/ 51 h 56"/>
                <a:gd name="T6" fmla="*/ 9 w 33"/>
                <a:gd name="T7" fmla="*/ 47 h 56"/>
                <a:gd name="T8" fmla="*/ 11 w 33"/>
                <a:gd name="T9" fmla="*/ 56 h 56"/>
                <a:gd name="T10" fmla="*/ 28 w 33"/>
                <a:gd name="T11" fmla="*/ 16 h 56"/>
                <a:gd name="T12" fmla="*/ 33 w 33"/>
                <a:gd name="T13" fmla="*/ 18 h 56"/>
                <a:gd name="T14" fmla="*/ 28 w 33"/>
                <a:gd name="T15" fmla="*/ 0 h 56"/>
                <a:gd name="T16" fmla="*/ 11 w 33"/>
                <a:gd name="T17" fmla="*/ 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6">
                  <a:moveTo>
                    <a:pt x="11" y="8"/>
                  </a:moveTo>
                  <a:lnTo>
                    <a:pt x="17" y="10"/>
                  </a:lnTo>
                  <a:lnTo>
                    <a:pt x="0" y="51"/>
                  </a:lnTo>
                  <a:lnTo>
                    <a:pt x="9" y="47"/>
                  </a:lnTo>
                  <a:lnTo>
                    <a:pt x="11" y="56"/>
                  </a:lnTo>
                  <a:lnTo>
                    <a:pt x="28" y="16"/>
                  </a:lnTo>
                  <a:lnTo>
                    <a:pt x="33" y="18"/>
                  </a:lnTo>
                  <a:lnTo>
                    <a:pt x="28" y="0"/>
                  </a:lnTo>
                  <a:lnTo>
                    <a:pt x="11" y="8"/>
                  </a:lnTo>
                  <a:close/>
                </a:path>
              </a:pathLst>
            </a:custGeom>
            <a:solidFill>
              <a:srgbClr val="FFFFFF"/>
            </a:solidFill>
            <a:ln w="19050" cap="rnd">
              <a:solidFill>
                <a:schemeClr val="bg2"/>
              </a:solidFill>
              <a:prstDash val="solid"/>
              <a:miter lim="800000"/>
              <a:headEnd/>
              <a:tailEnd/>
            </a:ln>
          </p:spPr>
          <p:txBody>
            <a:bodyPr/>
            <a:lstStyle/>
            <a:p>
              <a:endParaRPr lang="fr-FR"/>
            </a:p>
          </p:txBody>
        </p:sp>
        <p:sp>
          <p:nvSpPr>
            <p:cNvPr id="208" name="Rectangle 207">
              <a:extLst>
                <a:ext uri="{FF2B5EF4-FFF2-40B4-BE49-F238E27FC236}">
                  <a16:creationId xmlns:a16="http://schemas.microsoft.com/office/drawing/2014/main" id="{610D0D2A-34D3-457A-8DF8-5037C655A22D}"/>
                </a:ext>
              </a:extLst>
            </p:cNvPr>
            <p:cNvSpPr>
              <a:spLocks noChangeArrowheads="1"/>
            </p:cNvSpPr>
            <p:nvPr/>
          </p:nvSpPr>
          <p:spPr bwMode="auto">
            <a:xfrm>
              <a:off x="252" y="112"/>
              <a:ext cx="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dirty="0">
                <a:solidFill>
                  <a:srgbClr val="000000"/>
                </a:solidFill>
                <a:latin typeface="Arial"/>
                <a:cs typeface="Arial"/>
              </a:endParaRPr>
            </a:p>
          </p:txBody>
        </p:sp>
        <p:sp>
          <p:nvSpPr>
            <p:cNvPr id="209" name="Rectangle 208">
              <a:extLst>
                <a:ext uri="{FF2B5EF4-FFF2-40B4-BE49-F238E27FC236}">
                  <a16:creationId xmlns:a16="http://schemas.microsoft.com/office/drawing/2014/main" id="{7A4A49E2-3108-46DC-9685-E93A4EA958BA}"/>
                </a:ext>
              </a:extLst>
            </p:cNvPr>
            <p:cNvSpPr>
              <a:spLocks noChangeArrowheads="1"/>
            </p:cNvSpPr>
            <p:nvPr/>
          </p:nvSpPr>
          <p:spPr bwMode="auto">
            <a:xfrm>
              <a:off x="276" y="112"/>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210" name="Rectangle 209">
              <a:extLst>
                <a:ext uri="{FF2B5EF4-FFF2-40B4-BE49-F238E27FC236}">
                  <a16:creationId xmlns:a16="http://schemas.microsoft.com/office/drawing/2014/main" id="{03CD2D28-B4BB-44CD-839A-8658C62D634D}"/>
                </a:ext>
              </a:extLst>
            </p:cNvPr>
            <p:cNvSpPr>
              <a:spLocks noChangeArrowheads="1"/>
            </p:cNvSpPr>
            <p:nvPr/>
          </p:nvSpPr>
          <p:spPr bwMode="auto">
            <a:xfrm>
              <a:off x="351" y="133"/>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211" name="Rectangle 210">
              <a:extLst>
                <a:ext uri="{FF2B5EF4-FFF2-40B4-BE49-F238E27FC236}">
                  <a16:creationId xmlns:a16="http://schemas.microsoft.com/office/drawing/2014/main" id="{9103A491-041A-480E-9AD8-921EC9DA26AB}"/>
                </a:ext>
              </a:extLst>
            </p:cNvPr>
            <p:cNvSpPr>
              <a:spLocks noChangeArrowheads="1"/>
            </p:cNvSpPr>
            <p:nvPr/>
          </p:nvSpPr>
          <p:spPr bwMode="auto">
            <a:xfrm>
              <a:off x="161" y="224"/>
              <a:ext cx="59" cy="45"/>
            </a:xfrm>
            <a:prstGeom prst="rect">
              <a:avLst/>
            </a:prstGeom>
            <a:solidFill>
              <a:srgbClr val="0095B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dirty="0"/>
            </a:p>
          </p:txBody>
        </p:sp>
        <p:sp>
          <p:nvSpPr>
            <p:cNvPr id="212" name="Freeform 38">
              <a:extLst>
                <a:ext uri="{FF2B5EF4-FFF2-40B4-BE49-F238E27FC236}">
                  <a16:creationId xmlns:a16="http://schemas.microsoft.com/office/drawing/2014/main" id="{99BC62AA-DFBD-4E3D-98AC-918B84D13138}"/>
                </a:ext>
              </a:extLst>
            </p:cNvPr>
            <p:cNvSpPr>
              <a:spLocks noEditPoints="1"/>
            </p:cNvSpPr>
            <p:nvPr/>
          </p:nvSpPr>
          <p:spPr bwMode="auto">
            <a:xfrm>
              <a:off x="51" y="156"/>
              <a:ext cx="189" cy="3"/>
            </a:xfrm>
            <a:custGeom>
              <a:avLst/>
              <a:gdLst>
                <a:gd name="T0" fmla="*/ 3 w 189"/>
                <a:gd name="T1" fmla="*/ 3 h 3"/>
                <a:gd name="T2" fmla="*/ 6 w 189"/>
                <a:gd name="T3" fmla="*/ 0 h 3"/>
                <a:gd name="T4" fmla="*/ 6 w 189"/>
                <a:gd name="T5" fmla="*/ 3 h 3"/>
                <a:gd name="T6" fmla="*/ 15 w 189"/>
                <a:gd name="T7" fmla="*/ 0 h 3"/>
                <a:gd name="T8" fmla="*/ 12 w 189"/>
                <a:gd name="T9" fmla="*/ 0 h 3"/>
                <a:gd name="T10" fmla="*/ 22 w 189"/>
                <a:gd name="T11" fmla="*/ 3 h 3"/>
                <a:gd name="T12" fmla="*/ 25 w 189"/>
                <a:gd name="T13" fmla="*/ 0 h 3"/>
                <a:gd name="T14" fmla="*/ 25 w 189"/>
                <a:gd name="T15" fmla="*/ 3 h 3"/>
                <a:gd name="T16" fmla="*/ 34 w 189"/>
                <a:gd name="T17" fmla="*/ 0 h 3"/>
                <a:gd name="T18" fmla="*/ 31 w 189"/>
                <a:gd name="T19" fmla="*/ 0 h 3"/>
                <a:gd name="T20" fmla="*/ 40 w 189"/>
                <a:gd name="T21" fmla="*/ 3 h 3"/>
                <a:gd name="T22" fmla="*/ 43 w 189"/>
                <a:gd name="T23" fmla="*/ 0 h 3"/>
                <a:gd name="T24" fmla="*/ 43 w 189"/>
                <a:gd name="T25" fmla="*/ 3 h 3"/>
                <a:gd name="T26" fmla="*/ 53 w 189"/>
                <a:gd name="T27" fmla="*/ 0 h 3"/>
                <a:gd name="T28" fmla="*/ 50 w 189"/>
                <a:gd name="T29" fmla="*/ 0 h 3"/>
                <a:gd name="T30" fmla="*/ 59 w 189"/>
                <a:gd name="T31" fmla="*/ 3 h 3"/>
                <a:gd name="T32" fmla="*/ 62 w 189"/>
                <a:gd name="T33" fmla="*/ 0 h 3"/>
                <a:gd name="T34" fmla="*/ 62 w 189"/>
                <a:gd name="T35" fmla="*/ 3 h 3"/>
                <a:gd name="T36" fmla="*/ 72 w 189"/>
                <a:gd name="T37" fmla="*/ 0 h 3"/>
                <a:gd name="T38" fmla="*/ 69 w 189"/>
                <a:gd name="T39" fmla="*/ 0 h 3"/>
                <a:gd name="T40" fmla="*/ 78 w 189"/>
                <a:gd name="T41" fmla="*/ 3 h 3"/>
                <a:gd name="T42" fmla="*/ 81 w 189"/>
                <a:gd name="T43" fmla="*/ 0 h 3"/>
                <a:gd name="T44" fmla="*/ 81 w 189"/>
                <a:gd name="T45" fmla="*/ 3 h 3"/>
                <a:gd name="T46" fmla="*/ 90 w 189"/>
                <a:gd name="T47" fmla="*/ 0 h 3"/>
                <a:gd name="T48" fmla="*/ 87 w 189"/>
                <a:gd name="T49" fmla="*/ 0 h 3"/>
                <a:gd name="T50" fmla="*/ 97 w 189"/>
                <a:gd name="T51" fmla="*/ 3 h 3"/>
                <a:gd name="T52" fmla="*/ 100 w 189"/>
                <a:gd name="T53" fmla="*/ 0 h 3"/>
                <a:gd name="T54" fmla="*/ 100 w 189"/>
                <a:gd name="T55" fmla="*/ 3 h 3"/>
                <a:gd name="T56" fmla="*/ 109 w 189"/>
                <a:gd name="T57" fmla="*/ 0 h 3"/>
                <a:gd name="T58" fmla="*/ 106 w 189"/>
                <a:gd name="T59" fmla="*/ 0 h 3"/>
                <a:gd name="T60" fmla="*/ 116 w 189"/>
                <a:gd name="T61" fmla="*/ 3 h 3"/>
                <a:gd name="T62" fmla="*/ 119 w 189"/>
                <a:gd name="T63" fmla="*/ 0 h 3"/>
                <a:gd name="T64" fmla="*/ 119 w 189"/>
                <a:gd name="T65" fmla="*/ 3 h 3"/>
                <a:gd name="T66" fmla="*/ 128 w 189"/>
                <a:gd name="T67" fmla="*/ 0 h 3"/>
                <a:gd name="T68" fmla="*/ 125 w 189"/>
                <a:gd name="T69" fmla="*/ 0 h 3"/>
                <a:gd name="T70" fmla="*/ 134 w 189"/>
                <a:gd name="T71" fmla="*/ 3 h 3"/>
                <a:gd name="T72" fmla="*/ 137 w 189"/>
                <a:gd name="T73" fmla="*/ 0 h 3"/>
                <a:gd name="T74" fmla="*/ 137 w 189"/>
                <a:gd name="T75" fmla="*/ 3 h 3"/>
                <a:gd name="T76" fmla="*/ 147 w 189"/>
                <a:gd name="T77" fmla="*/ 0 h 3"/>
                <a:gd name="T78" fmla="*/ 144 w 189"/>
                <a:gd name="T79" fmla="*/ 0 h 3"/>
                <a:gd name="T80" fmla="*/ 153 w 189"/>
                <a:gd name="T81" fmla="*/ 3 h 3"/>
                <a:gd name="T82" fmla="*/ 156 w 189"/>
                <a:gd name="T83" fmla="*/ 0 h 3"/>
                <a:gd name="T84" fmla="*/ 156 w 189"/>
                <a:gd name="T85" fmla="*/ 3 h 3"/>
                <a:gd name="T86" fmla="*/ 166 w 189"/>
                <a:gd name="T87" fmla="*/ 0 h 3"/>
                <a:gd name="T88" fmla="*/ 163 w 189"/>
                <a:gd name="T89" fmla="*/ 0 h 3"/>
                <a:gd name="T90" fmla="*/ 172 w 189"/>
                <a:gd name="T91" fmla="*/ 3 h 3"/>
                <a:gd name="T92" fmla="*/ 175 w 189"/>
                <a:gd name="T93" fmla="*/ 0 h 3"/>
                <a:gd name="T94" fmla="*/ 175 w 189"/>
                <a:gd name="T95" fmla="*/ 3 h 3"/>
                <a:gd name="T96" fmla="*/ 184 w 189"/>
                <a:gd name="T97" fmla="*/ 0 h 3"/>
                <a:gd name="T98" fmla="*/ 181 w 189"/>
                <a:gd name="T99" fmla="*/ 0 h 3"/>
                <a:gd name="T100" fmla="*/ 189 w 189"/>
                <a:gd name="T10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9" h="3">
                  <a:moveTo>
                    <a:pt x="0" y="0"/>
                  </a:moveTo>
                  <a:lnTo>
                    <a:pt x="3" y="0"/>
                  </a:lnTo>
                  <a:lnTo>
                    <a:pt x="3" y="3"/>
                  </a:lnTo>
                  <a:lnTo>
                    <a:pt x="0" y="3"/>
                  </a:lnTo>
                  <a:lnTo>
                    <a:pt x="0" y="0"/>
                  </a:lnTo>
                  <a:close/>
                  <a:moveTo>
                    <a:pt x="6" y="0"/>
                  </a:moveTo>
                  <a:lnTo>
                    <a:pt x="9" y="0"/>
                  </a:lnTo>
                  <a:lnTo>
                    <a:pt x="9" y="3"/>
                  </a:lnTo>
                  <a:lnTo>
                    <a:pt x="6" y="3"/>
                  </a:lnTo>
                  <a:lnTo>
                    <a:pt x="6" y="0"/>
                  </a:lnTo>
                  <a:close/>
                  <a:moveTo>
                    <a:pt x="12" y="0"/>
                  </a:moveTo>
                  <a:lnTo>
                    <a:pt x="15" y="0"/>
                  </a:lnTo>
                  <a:lnTo>
                    <a:pt x="15" y="3"/>
                  </a:lnTo>
                  <a:lnTo>
                    <a:pt x="12" y="3"/>
                  </a:lnTo>
                  <a:lnTo>
                    <a:pt x="12" y="0"/>
                  </a:lnTo>
                  <a:close/>
                  <a:moveTo>
                    <a:pt x="18" y="0"/>
                  </a:moveTo>
                  <a:lnTo>
                    <a:pt x="22" y="0"/>
                  </a:lnTo>
                  <a:lnTo>
                    <a:pt x="22" y="3"/>
                  </a:lnTo>
                  <a:lnTo>
                    <a:pt x="18" y="3"/>
                  </a:lnTo>
                  <a:lnTo>
                    <a:pt x="18" y="0"/>
                  </a:lnTo>
                  <a:close/>
                  <a:moveTo>
                    <a:pt x="25" y="0"/>
                  </a:moveTo>
                  <a:lnTo>
                    <a:pt x="28" y="0"/>
                  </a:lnTo>
                  <a:lnTo>
                    <a:pt x="28" y="3"/>
                  </a:lnTo>
                  <a:lnTo>
                    <a:pt x="25" y="3"/>
                  </a:lnTo>
                  <a:lnTo>
                    <a:pt x="25" y="0"/>
                  </a:lnTo>
                  <a:close/>
                  <a:moveTo>
                    <a:pt x="31" y="0"/>
                  </a:moveTo>
                  <a:lnTo>
                    <a:pt x="34" y="0"/>
                  </a:lnTo>
                  <a:lnTo>
                    <a:pt x="34" y="3"/>
                  </a:lnTo>
                  <a:lnTo>
                    <a:pt x="31" y="3"/>
                  </a:lnTo>
                  <a:lnTo>
                    <a:pt x="31" y="0"/>
                  </a:lnTo>
                  <a:close/>
                  <a:moveTo>
                    <a:pt x="37" y="0"/>
                  </a:moveTo>
                  <a:lnTo>
                    <a:pt x="40" y="0"/>
                  </a:lnTo>
                  <a:lnTo>
                    <a:pt x="40" y="3"/>
                  </a:lnTo>
                  <a:lnTo>
                    <a:pt x="37" y="3"/>
                  </a:lnTo>
                  <a:lnTo>
                    <a:pt x="37" y="0"/>
                  </a:lnTo>
                  <a:close/>
                  <a:moveTo>
                    <a:pt x="43" y="0"/>
                  </a:moveTo>
                  <a:lnTo>
                    <a:pt x="47" y="0"/>
                  </a:lnTo>
                  <a:lnTo>
                    <a:pt x="47" y="3"/>
                  </a:lnTo>
                  <a:lnTo>
                    <a:pt x="43" y="3"/>
                  </a:lnTo>
                  <a:lnTo>
                    <a:pt x="43" y="0"/>
                  </a:lnTo>
                  <a:close/>
                  <a:moveTo>
                    <a:pt x="50" y="0"/>
                  </a:moveTo>
                  <a:lnTo>
                    <a:pt x="53" y="0"/>
                  </a:lnTo>
                  <a:lnTo>
                    <a:pt x="53" y="3"/>
                  </a:lnTo>
                  <a:lnTo>
                    <a:pt x="50" y="3"/>
                  </a:lnTo>
                  <a:lnTo>
                    <a:pt x="50" y="0"/>
                  </a:lnTo>
                  <a:close/>
                  <a:moveTo>
                    <a:pt x="56" y="0"/>
                  </a:moveTo>
                  <a:lnTo>
                    <a:pt x="59" y="0"/>
                  </a:lnTo>
                  <a:lnTo>
                    <a:pt x="59" y="3"/>
                  </a:lnTo>
                  <a:lnTo>
                    <a:pt x="56" y="3"/>
                  </a:lnTo>
                  <a:lnTo>
                    <a:pt x="56" y="0"/>
                  </a:lnTo>
                  <a:close/>
                  <a:moveTo>
                    <a:pt x="62" y="0"/>
                  </a:moveTo>
                  <a:lnTo>
                    <a:pt x="65" y="0"/>
                  </a:lnTo>
                  <a:lnTo>
                    <a:pt x="65" y="3"/>
                  </a:lnTo>
                  <a:lnTo>
                    <a:pt x="62" y="3"/>
                  </a:lnTo>
                  <a:lnTo>
                    <a:pt x="62" y="0"/>
                  </a:lnTo>
                  <a:close/>
                  <a:moveTo>
                    <a:pt x="69" y="0"/>
                  </a:moveTo>
                  <a:lnTo>
                    <a:pt x="72" y="0"/>
                  </a:lnTo>
                  <a:lnTo>
                    <a:pt x="72" y="3"/>
                  </a:lnTo>
                  <a:lnTo>
                    <a:pt x="69" y="3"/>
                  </a:lnTo>
                  <a:lnTo>
                    <a:pt x="69" y="0"/>
                  </a:lnTo>
                  <a:close/>
                  <a:moveTo>
                    <a:pt x="75" y="0"/>
                  </a:moveTo>
                  <a:lnTo>
                    <a:pt x="78" y="0"/>
                  </a:lnTo>
                  <a:lnTo>
                    <a:pt x="78" y="3"/>
                  </a:lnTo>
                  <a:lnTo>
                    <a:pt x="75" y="3"/>
                  </a:lnTo>
                  <a:lnTo>
                    <a:pt x="75" y="0"/>
                  </a:lnTo>
                  <a:close/>
                  <a:moveTo>
                    <a:pt x="81" y="0"/>
                  </a:moveTo>
                  <a:lnTo>
                    <a:pt x="84" y="0"/>
                  </a:lnTo>
                  <a:lnTo>
                    <a:pt x="84" y="3"/>
                  </a:lnTo>
                  <a:lnTo>
                    <a:pt x="81" y="3"/>
                  </a:lnTo>
                  <a:lnTo>
                    <a:pt x="81" y="0"/>
                  </a:lnTo>
                  <a:close/>
                  <a:moveTo>
                    <a:pt x="87" y="0"/>
                  </a:moveTo>
                  <a:lnTo>
                    <a:pt x="90" y="0"/>
                  </a:lnTo>
                  <a:lnTo>
                    <a:pt x="90" y="3"/>
                  </a:lnTo>
                  <a:lnTo>
                    <a:pt x="87" y="3"/>
                  </a:lnTo>
                  <a:lnTo>
                    <a:pt x="87" y="0"/>
                  </a:lnTo>
                  <a:close/>
                  <a:moveTo>
                    <a:pt x="94" y="0"/>
                  </a:moveTo>
                  <a:lnTo>
                    <a:pt x="97" y="0"/>
                  </a:lnTo>
                  <a:lnTo>
                    <a:pt x="97" y="3"/>
                  </a:lnTo>
                  <a:lnTo>
                    <a:pt x="94" y="3"/>
                  </a:lnTo>
                  <a:lnTo>
                    <a:pt x="94" y="0"/>
                  </a:lnTo>
                  <a:close/>
                  <a:moveTo>
                    <a:pt x="100" y="0"/>
                  </a:moveTo>
                  <a:lnTo>
                    <a:pt x="103" y="0"/>
                  </a:lnTo>
                  <a:lnTo>
                    <a:pt x="103" y="3"/>
                  </a:lnTo>
                  <a:lnTo>
                    <a:pt x="100" y="3"/>
                  </a:lnTo>
                  <a:lnTo>
                    <a:pt x="100" y="0"/>
                  </a:lnTo>
                  <a:close/>
                  <a:moveTo>
                    <a:pt x="106" y="0"/>
                  </a:moveTo>
                  <a:lnTo>
                    <a:pt x="109" y="0"/>
                  </a:lnTo>
                  <a:lnTo>
                    <a:pt x="109" y="3"/>
                  </a:lnTo>
                  <a:lnTo>
                    <a:pt x="106" y="3"/>
                  </a:lnTo>
                  <a:lnTo>
                    <a:pt x="106" y="0"/>
                  </a:lnTo>
                  <a:close/>
                  <a:moveTo>
                    <a:pt x="112" y="0"/>
                  </a:moveTo>
                  <a:lnTo>
                    <a:pt x="116" y="0"/>
                  </a:lnTo>
                  <a:lnTo>
                    <a:pt x="116" y="3"/>
                  </a:lnTo>
                  <a:lnTo>
                    <a:pt x="112" y="3"/>
                  </a:lnTo>
                  <a:lnTo>
                    <a:pt x="112" y="0"/>
                  </a:lnTo>
                  <a:close/>
                  <a:moveTo>
                    <a:pt x="119" y="0"/>
                  </a:moveTo>
                  <a:lnTo>
                    <a:pt x="122" y="0"/>
                  </a:lnTo>
                  <a:lnTo>
                    <a:pt x="122" y="3"/>
                  </a:lnTo>
                  <a:lnTo>
                    <a:pt x="119" y="3"/>
                  </a:lnTo>
                  <a:lnTo>
                    <a:pt x="119" y="0"/>
                  </a:lnTo>
                  <a:close/>
                  <a:moveTo>
                    <a:pt x="125" y="0"/>
                  </a:moveTo>
                  <a:lnTo>
                    <a:pt x="128" y="0"/>
                  </a:lnTo>
                  <a:lnTo>
                    <a:pt x="128" y="3"/>
                  </a:lnTo>
                  <a:lnTo>
                    <a:pt x="125" y="3"/>
                  </a:lnTo>
                  <a:lnTo>
                    <a:pt x="125" y="0"/>
                  </a:lnTo>
                  <a:close/>
                  <a:moveTo>
                    <a:pt x="131" y="0"/>
                  </a:moveTo>
                  <a:lnTo>
                    <a:pt x="134" y="0"/>
                  </a:lnTo>
                  <a:lnTo>
                    <a:pt x="134" y="3"/>
                  </a:lnTo>
                  <a:lnTo>
                    <a:pt x="131" y="3"/>
                  </a:lnTo>
                  <a:lnTo>
                    <a:pt x="131" y="0"/>
                  </a:lnTo>
                  <a:close/>
                  <a:moveTo>
                    <a:pt x="137" y="0"/>
                  </a:moveTo>
                  <a:lnTo>
                    <a:pt x="141" y="0"/>
                  </a:lnTo>
                  <a:lnTo>
                    <a:pt x="141" y="3"/>
                  </a:lnTo>
                  <a:lnTo>
                    <a:pt x="137" y="3"/>
                  </a:lnTo>
                  <a:lnTo>
                    <a:pt x="137" y="0"/>
                  </a:lnTo>
                  <a:close/>
                  <a:moveTo>
                    <a:pt x="144" y="0"/>
                  </a:moveTo>
                  <a:lnTo>
                    <a:pt x="147" y="0"/>
                  </a:lnTo>
                  <a:lnTo>
                    <a:pt x="147" y="3"/>
                  </a:lnTo>
                  <a:lnTo>
                    <a:pt x="144" y="3"/>
                  </a:lnTo>
                  <a:lnTo>
                    <a:pt x="144" y="0"/>
                  </a:lnTo>
                  <a:close/>
                  <a:moveTo>
                    <a:pt x="150" y="0"/>
                  </a:moveTo>
                  <a:lnTo>
                    <a:pt x="153" y="0"/>
                  </a:lnTo>
                  <a:lnTo>
                    <a:pt x="153" y="3"/>
                  </a:lnTo>
                  <a:lnTo>
                    <a:pt x="150" y="3"/>
                  </a:lnTo>
                  <a:lnTo>
                    <a:pt x="150" y="0"/>
                  </a:lnTo>
                  <a:close/>
                  <a:moveTo>
                    <a:pt x="156" y="0"/>
                  </a:moveTo>
                  <a:lnTo>
                    <a:pt x="159" y="0"/>
                  </a:lnTo>
                  <a:lnTo>
                    <a:pt x="159" y="3"/>
                  </a:lnTo>
                  <a:lnTo>
                    <a:pt x="156" y="3"/>
                  </a:lnTo>
                  <a:lnTo>
                    <a:pt x="156" y="0"/>
                  </a:lnTo>
                  <a:close/>
                  <a:moveTo>
                    <a:pt x="163" y="0"/>
                  </a:moveTo>
                  <a:lnTo>
                    <a:pt x="166" y="0"/>
                  </a:lnTo>
                  <a:lnTo>
                    <a:pt x="166" y="3"/>
                  </a:lnTo>
                  <a:lnTo>
                    <a:pt x="163" y="3"/>
                  </a:lnTo>
                  <a:lnTo>
                    <a:pt x="163" y="0"/>
                  </a:lnTo>
                  <a:close/>
                  <a:moveTo>
                    <a:pt x="169" y="0"/>
                  </a:moveTo>
                  <a:lnTo>
                    <a:pt x="172" y="0"/>
                  </a:lnTo>
                  <a:lnTo>
                    <a:pt x="172" y="3"/>
                  </a:lnTo>
                  <a:lnTo>
                    <a:pt x="169" y="3"/>
                  </a:lnTo>
                  <a:lnTo>
                    <a:pt x="169" y="0"/>
                  </a:lnTo>
                  <a:close/>
                  <a:moveTo>
                    <a:pt x="175" y="0"/>
                  </a:moveTo>
                  <a:lnTo>
                    <a:pt x="178" y="0"/>
                  </a:lnTo>
                  <a:lnTo>
                    <a:pt x="178" y="3"/>
                  </a:lnTo>
                  <a:lnTo>
                    <a:pt x="175" y="3"/>
                  </a:lnTo>
                  <a:lnTo>
                    <a:pt x="175" y="0"/>
                  </a:lnTo>
                  <a:close/>
                  <a:moveTo>
                    <a:pt x="181" y="0"/>
                  </a:moveTo>
                  <a:lnTo>
                    <a:pt x="184" y="0"/>
                  </a:lnTo>
                  <a:lnTo>
                    <a:pt x="184" y="3"/>
                  </a:lnTo>
                  <a:lnTo>
                    <a:pt x="181" y="3"/>
                  </a:lnTo>
                  <a:lnTo>
                    <a:pt x="181" y="0"/>
                  </a:lnTo>
                  <a:close/>
                  <a:moveTo>
                    <a:pt x="188" y="0"/>
                  </a:moveTo>
                  <a:lnTo>
                    <a:pt x="189" y="0"/>
                  </a:lnTo>
                  <a:lnTo>
                    <a:pt x="189" y="3"/>
                  </a:lnTo>
                  <a:lnTo>
                    <a:pt x="188" y="3"/>
                  </a:lnTo>
                  <a:lnTo>
                    <a:pt x="188" y="0"/>
                  </a:lnTo>
                  <a:close/>
                </a:path>
              </a:pathLst>
            </a:custGeom>
            <a:solidFill>
              <a:srgbClr val="0070C0"/>
            </a:solidFill>
            <a:ln w="0" cap="flat">
              <a:solidFill>
                <a:srgbClr val="000000"/>
              </a:solidFill>
              <a:prstDash val="solid"/>
              <a:bevel/>
              <a:headEnd/>
              <a:tailEnd/>
            </a:ln>
          </p:spPr>
          <p:txBody>
            <a:bodyPr/>
            <a:lstStyle/>
            <a:p>
              <a:endParaRPr lang="fr-FR"/>
            </a:p>
          </p:txBody>
        </p:sp>
      </p:grpSp>
      <p:sp>
        <p:nvSpPr>
          <p:cNvPr id="213" name="Rectangle 212">
            <a:extLst>
              <a:ext uri="{FF2B5EF4-FFF2-40B4-BE49-F238E27FC236}">
                <a16:creationId xmlns:a16="http://schemas.microsoft.com/office/drawing/2014/main" id="{768613A7-E10A-4608-A856-F1720FD38DB2}"/>
              </a:ext>
            </a:extLst>
          </p:cNvPr>
          <p:cNvSpPr>
            <a:spLocks noChangeArrowheads="1"/>
          </p:cNvSpPr>
          <p:nvPr/>
        </p:nvSpPr>
        <p:spPr bwMode="auto">
          <a:xfrm>
            <a:off x="2866431" y="3549391"/>
            <a:ext cx="1718419"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chemeClr val="bg2"/>
                </a:solidFill>
                <a:latin typeface="Arial"/>
                <a:cs typeface="Arial"/>
              </a:rPr>
              <a:t>- 5% à la charge de l’employeur</a:t>
            </a:r>
          </a:p>
        </p:txBody>
      </p:sp>
      <p:sp>
        <p:nvSpPr>
          <p:cNvPr id="214" name="Rectangle 213">
            <a:extLst>
              <a:ext uri="{FF2B5EF4-FFF2-40B4-BE49-F238E27FC236}">
                <a16:creationId xmlns:a16="http://schemas.microsoft.com/office/drawing/2014/main" id="{7014DF09-4BFF-4F9A-BF3E-E98A19F2A52B}"/>
              </a:ext>
            </a:extLst>
          </p:cNvPr>
          <p:cNvSpPr>
            <a:spLocks noChangeArrowheads="1"/>
          </p:cNvSpPr>
          <p:nvPr/>
        </p:nvSpPr>
        <p:spPr bwMode="auto">
          <a:xfrm>
            <a:off x="2400124" y="4354691"/>
            <a:ext cx="69446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800" b="1" dirty="0">
                <a:latin typeface="Arial"/>
                <a:cs typeface="Arial"/>
              </a:rPr>
              <a:t>Rémunération indexée</a:t>
            </a:r>
            <a:endParaRPr lang="fr-FR" sz="1000" b="1" i="0" u="none" strike="noStrike" baseline="0" dirty="0">
              <a:latin typeface="Arial"/>
              <a:cs typeface="Arial"/>
            </a:endParaRPr>
          </a:p>
        </p:txBody>
      </p:sp>
      <p:sp>
        <p:nvSpPr>
          <p:cNvPr id="215" name="Freeform 40">
            <a:extLst>
              <a:ext uri="{FF2B5EF4-FFF2-40B4-BE49-F238E27FC236}">
                <a16:creationId xmlns:a16="http://schemas.microsoft.com/office/drawing/2014/main" id="{F44D8FF4-10C8-4D6C-B736-2C669D2AE692}"/>
              </a:ext>
            </a:extLst>
          </p:cNvPr>
          <p:cNvSpPr>
            <a:spLocks noEditPoints="1"/>
          </p:cNvSpPr>
          <p:nvPr/>
        </p:nvSpPr>
        <p:spPr bwMode="auto">
          <a:xfrm>
            <a:off x="333684" y="4706669"/>
            <a:ext cx="170593" cy="699318"/>
          </a:xfrm>
          <a:custGeom>
            <a:avLst/>
            <a:gdLst>
              <a:gd name="T0" fmla="*/ 6 w 10"/>
              <a:gd name="T1" fmla="*/ 9 h 46"/>
              <a:gd name="T2" fmla="*/ 6 w 10"/>
              <a:gd name="T3" fmla="*/ 37 h 46"/>
              <a:gd name="T4" fmla="*/ 3 w 10"/>
              <a:gd name="T5" fmla="*/ 37 h 46"/>
              <a:gd name="T6" fmla="*/ 3 w 10"/>
              <a:gd name="T7" fmla="*/ 9 h 46"/>
              <a:gd name="T8" fmla="*/ 6 w 10"/>
              <a:gd name="T9" fmla="*/ 9 h 46"/>
              <a:gd name="T10" fmla="*/ 0 w 10"/>
              <a:gd name="T11" fmla="*/ 10 h 46"/>
              <a:gd name="T12" fmla="*/ 5 w 10"/>
              <a:gd name="T13" fmla="*/ 0 h 46"/>
              <a:gd name="T14" fmla="*/ 10 w 10"/>
              <a:gd name="T15" fmla="*/ 10 h 46"/>
              <a:gd name="T16" fmla="*/ 0 w 10"/>
              <a:gd name="T17" fmla="*/ 10 h 46"/>
              <a:gd name="T18" fmla="*/ 10 w 10"/>
              <a:gd name="T19" fmla="*/ 36 h 46"/>
              <a:gd name="T20" fmla="*/ 5 w 10"/>
              <a:gd name="T21" fmla="*/ 46 h 46"/>
              <a:gd name="T22" fmla="*/ 0 w 10"/>
              <a:gd name="T23" fmla="*/ 36 h 46"/>
              <a:gd name="T24" fmla="*/ 10 w 10"/>
              <a:gd name="T2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46">
                <a:moveTo>
                  <a:pt x="6" y="9"/>
                </a:moveTo>
                <a:lnTo>
                  <a:pt x="6" y="37"/>
                </a:lnTo>
                <a:lnTo>
                  <a:pt x="3" y="37"/>
                </a:lnTo>
                <a:lnTo>
                  <a:pt x="3" y="9"/>
                </a:lnTo>
                <a:lnTo>
                  <a:pt x="6" y="9"/>
                </a:lnTo>
                <a:close/>
                <a:moveTo>
                  <a:pt x="0" y="10"/>
                </a:moveTo>
                <a:lnTo>
                  <a:pt x="5" y="0"/>
                </a:lnTo>
                <a:lnTo>
                  <a:pt x="10" y="10"/>
                </a:lnTo>
                <a:lnTo>
                  <a:pt x="0" y="10"/>
                </a:lnTo>
                <a:close/>
                <a:moveTo>
                  <a:pt x="10" y="36"/>
                </a:moveTo>
                <a:lnTo>
                  <a:pt x="5" y="46"/>
                </a:lnTo>
                <a:lnTo>
                  <a:pt x="0" y="36"/>
                </a:lnTo>
                <a:lnTo>
                  <a:pt x="10" y="36"/>
                </a:lnTo>
                <a:close/>
              </a:path>
            </a:pathLst>
          </a:custGeom>
          <a:solidFill>
            <a:schemeClr val="tx2"/>
          </a:solidFill>
          <a:ln w="0" cap="flat">
            <a:solidFill>
              <a:schemeClr val="tx2"/>
            </a:solidFill>
            <a:prstDash val="solid"/>
            <a:bevel/>
            <a:headEnd/>
            <a:tailEnd/>
          </a:ln>
        </p:spPr>
        <p:txBody>
          <a:bodyPr/>
          <a:lstStyle/>
          <a:p>
            <a:endParaRPr lang="fr-FR"/>
          </a:p>
        </p:txBody>
      </p:sp>
      <p:sp>
        <p:nvSpPr>
          <p:cNvPr id="216" name="Rectangle 215">
            <a:extLst>
              <a:ext uri="{FF2B5EF4-FFF2-40B4-BE49-F238E27FC236}">
                <a16:creationId xmlns:a16="http://schemas.microsoft.com/office/drawing/2014/main" id="{78025DD4-6B81-4920-AE46-624CBD76444E}"/>
              </a:ext>
            </a:extLst>
          </p:cNvPr>
          <p:cNvSpPr>
            <a:spLocks noChangeArrowheads="1"/>
          </p:cNvSpPr>
          <p:nvPr/>
        </p:nvSpPr>
        <p:spPr bwMode="auto">
          <a:xfrm>
            <a:off x="122781" y="4176778"/>
            <a:ext cx="270908" cy="16158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050" b="1" dirty="0">
                <a:solidFill>
                  <a:schemeClr val="bg2"/>
                </a:solidFill>
                <a:latin typeface="Arial"/>
                <a:cs typeface="Arial"/>
              </a:rPr>
              <a:t>4</a:t>
            </a:r>
            <a:r>
              <a:rPr lang="fr-FR" sz="1050" b="1" i="0" u="none" strike="noStrike" baseline="0" dirty="0">
                <a:solidFill>
                  <a:schemeClr val="bg2"/>
                </a:solidFill>
                <a:latin typeface="Arial"/>
                <a:cs typeface="Arial"/>
              </a:rPr>
              <a:t>0%</a:t>
            </a:r>
          </a:p>
        </p:txBody>
      </p:sp>
      <p:grpSp>
        <p:nvGrpSpPr>
          <p:cNvPr id="217" name="Group 3">
            <a:extLst>
              <a:ext uri="{FF2B5EF4-FFF2-40B4-BE49-F238E27FC236}">
                <a16:creationId xmlns:a16="http://schemas.microsoft.com/office/drawing/2014/main" id="{6025F141-8375-4DB1-BEBD-A20D08A4163C}"/>
              </a:ext>
            </a:extLst>
          </p:cNvPr>
          <p:cNvGrpSpPr>
            <a:grpSpLocks noChangeAspect="1"/>
          </p:cNvGrpSpPr>
          <p:nvPr/>
        </p:nvGrpSpPr>
        <p:grpSpPr bwMode="auto">
          <a:xfrm>
            <a:off x="4765586" y="2036548"/>
            <a:ext cx="4127281" cy="3369439"/>
            <a:chOff x="-1" y="4"/>
            <a:chExt cx="409" cy="265"/>
          </a:xfrm>
        </p:grpSpPr>
        <p:sp>
          <p:nvSpPr>
            <p:cNvPr id="219" name="Rectangle 218">
              <a:extLst>
                <a:ext uri="{FF2B5EF4-FFF2-40B4-BE49-F238E27FC236}">
                  <a16:creationId xmlns:a16="http://schemas.microsoft.com/office/drawing/2014/main" id="{51583516-43BE-4A37-AC4B-ECBB0AFB70EB}"/>
                </a:ext>
              </a:extLst>
            </p:cNvPr>
            <p:cNvSpPr>
              <a:spLocks noChangeArrowheads="1"/>
            </p:cNvSpPr>
            <p:nvPr/>
          </p:nvSpPr>
          <p:spPr bwMode="auto">
            <a:xfrm>
              <a:off x="69" y="63"/>
              <a:ext cx="43"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a:solidFill>
                    <a:srgbClr val="000000"/>
                  </a:solidFill>
                  <a:latin typeface="Arial"/>
                  <a:cs typeface="Arial"/>
                </a:rPr>
                <a:t>TIB *</a:t>
              </a:r>
            </a:p>
          </p:txBody>
        </p:sp>
        <p:sp>
          <p:nvSpPr>
            <p:cNvPr id="220" name="Rectangle 219">
              <a:extLst>
                <a:ext uri="{FF2B5EF4-FFF2-40B4-BE49-F238E27FC236}">
                  <a16:creationId xmlns:a16="http://schemas.microsoft.com/office/drawing/2014/main" id="{9AEB19E5-265D-4057-B597-28769039FBE5}"/>
                </a:ext>
              </a:extLst>
            </p:cNvPr>
            <p:cNvSpPr>
              <a:spLocks noChangeArrowheads="1"/>
            </p:cNvSpPr>
            <p:nvPr/>
          </p:nvSpPr>
          <p:spPr bwMode="auto">
            <a:xfrm>
              <a:off x="-1" y="227"/>
              <a:ext cx="27"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050" b="1" i="0" u="none" strike="noStrike" baseline="0" dirty="0">
                  <a:solidFill>
                    <a:schemeClr val="tx2"/>
                  </a:solidFill>
                  <a:latin typeface="Arial"/>
                  <a:cs typeface="Arial"/>
                </a:rPr>
                <a:t>20%</a:t>
              </a:r>
            </a:p>
          </p:txBody>
        </p:sp>
        <p:sp>
          <p:nvSpPr>
            <p:cNvPr id="221" name="Rectangle 220">
              <a:extLst>
                <a:ext uri="{FF2B5EF4-FFF2-40B4-BE49-F238E27FC236}">
                  <a16:creationId xmlns:a16="http://schemas.microsoft.com/office/drawing/2014/main" id="{22E293E8-704D-4B73-9398-8B2FF50C8ABD}"/>
                </a:ext>
              </a:extLst>
            </p:cNvPr>
            <p:cNvSpPr>
              <a:spLocks noChangeArrowheads="1"/>
            </p:cNvSpPr>
            <p:nvPr/>
          </p:nvSpPr>
          <p:spPr bwMode="auto">
            <a:xfrm>
              <a:off x="147"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22" name="Rectangle 221">
              <a:extLst>
                <a:ext uri="{FF2B5EF4-FFF2-40B4-BE49-F238E27FC236}">
                  <a16:creationId xmlns:a16="http://schemas.microsoft.com/office/drawing/2014/main" id="{F3C43723-1CA4-4D54-A26F-1E98102A8340}"/>
                </a:ext>
              </a:extLst>
            </p:cNvPr>
            <p:cNvSpPr>
              <a:spLocks noChangeArrowheads="1"/>
            </p:cNvSpPr>
            <p:nvPr/>
          </p:nvSpPr>
          <p:spPr bwMode="auto">
            <a:xfrm>
              <a:off x="156"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23" name="Rectangle 222">
              <a:extLst>
                <a:ext uri="{FF2B5EF4-FFF2-40B4-BE49-F238E27FC236}">
                  <a16:creationId xmlns:a16="http://schemas.microsoft.com/office/drawing/2014/main" id="{663AEB49-9A00-4A32-94D9-792656499391}"/>
                </a:ext>
              </a:extLst>
            </p:cNvPr>
            <p:cNvSpPr>
              <a:spLocks noChangeArrowheads="1"/>
            </p:cNvSpPr>
            <p:nvPr/>
          </p:nvSpPr>
          <p:spPr bwMode="auto">
            <a:xfrm>
              <a:off x="189"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24" name="Rectangle 223">
              <a:extLst>
                <a:ext uri="{FF2B5EF4-FFF2-40B4-BE49-F238E27FC236}">
                  <a16:creationId xmlns:a16="http://schemas.microsoft.com/office/drawing/2014/main" id="{BC8E07E1-1F0B-4AF2-AB57-64C97AAE1DDB}"/>
                </a:ext>
              </a:extLst>
            </p:cNvPr>
            <p:cNvSpPr>
              <a:spLocks noChangeArrowheads="1"/>
            </p:cNvSpPr>
            <p:nvPr/>
          </p:nvSpPr>
          <p:spPr bwMode="auto">
            <a:xfrm>
              <a:off x="161" y="196"/>
              <a:ext cx="59" cy="2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225" name="Rectangle 224">
              <a:extLst>
                <a:ext uri="{FF2B5EF4-FFF2-40B4-BE49-F238E27FC236}">
                  <a16:creationId xmlns:a16="http://schemas.microsoft.com/office/drawing/2014/main" id="{8CA259E7-09F7-4E55-BEDF-9F98C6F45CAA}"/>
                </a:ext>
              </a:extLst>
            </p:cNvPr>
            <p:cNvSpPr>
              <a:spLocks noChangeArrowheads="1"/>
            </p:cNvSpPr>
            <p:nvPr/>
          </p:nvSpPr>
          <p:spPr bwMode="auto">
            <a:xfrm>
              <a:off x="262" y="101"/>
              <a:ext cx="146" cy="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100" b="1" i="0" u="none" strike="noStrike" baseline="0" dirty="0">
                  <a:solidFill>
                    <a:schemeClr val="bg2"/>
                  </a:solidFill>
                  <a:latin typeface="Arial"/>
                  <a:cs typeface="Arial"/>
                </a:rPr>
                <a:t>Taux de cotisation = 10%</a:t>
              </a:r>
            </a:p>
          </p:txBody>
        </p:sp>
        <p:sp>
          <p:nvSpPr>
            <p:cNvPr id="226" name="Rectangle 225">
              <a:extLst>
                <a:ext uri="{FF2B5EF4-FFF2-40B4-BE49-F238E27FC236}">
                  <a16:creationId xmlns:a16="http://schemas.microsoft.com/office/drawing/2014/main" id="{FBD23B54-6BB9-4230-93E9-BB5115284EFE}"/>
                </a:ext>
              </a:extLst>
            </p:cNvPr>
            <p:cNvSpPr>
              <a:spLocks noChangeArrowheads="1"/>
            </p:cNvSpPr>
            <p:nvPr/>
          </p:nvSpPr>
          <p:spPr bwMode="auto">
            <a:xfrm>
              <a:off x="259" y="128"/>
              <a:ext cx="134"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chemeClr val="bg2"/>
                  </a:solidFill>
                  <a:latin typeface="Arial"/>
                  <a:cs typeface="Arial"/>
                </a:rPr>
                <a:t>- 5% à la charge de l'assuré </a:t>
              </a:r>
            </a:p>
          </p:txBody>
        </p:sp>
        <p:sp>
          <p:nvSpPr>
            <p:cNvPr id="227" name="Rectangle 226">
              <a:extLst>
                <a:ext uri="{FF2B5EF4-FFF2-40B4-BE49-F238E27FC236}">
                  <a16:creationId xmlns:a16="http://schemas.microsoft.com/office/drawing/2014/main" id="{2E03814D-B234-46D3-AA43-F0298ACFA2D6}"/>
                </a:ext>
              </a:extLst>
            </p:cNvPr>
            <p:cNvSpPr>
              <a:spLocks noChangeArrowheads="1"/>
            </p:cNvSpPr>
            <p:nvPr/>
          </p:nvSpPr>
          <p:spPr bwMode="auto">
            <a:xfrm>
              <a:off x="276" y="133"/>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228" name="Rectangle 227">
              <a:extLst>
                <a:ext uri="{FF2B5EF4-FFF2-40B4-BE49-F238E27FC236}">
                  <a16:creationId xmlns:a16="http://schemas.microsoft.com/office/drawing/2014/main" id="{4F005AAC-6220-4001-BE37-5EA09431FED7}"/>
                </a:ext>
              </a:extLst>
            </p:cNvPr>
            <p:cNvSpPr>
              <a:spLocks noChangeArrowheads="1"/>
            </p:cNvSpPr>
            <p:nvPr/>
          </p:nvSpPr>
          <p:spPr bwMode="auto">
            <a:xfrm>
              <a:off x="55" y="51"/>
              <a:ext cx="59" cy="218"/>
            </a:xfrm>
            <a:prstGeom prst="rect">
              <a:avLst/>
            </a:prstGeom>
            <a:solidFill>
              <a:schemeClr val="accent3">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229" name="Rectangle 228">
              <a:extLst>
                <a:ext uri="{FF2B5EF4-FFF2-40B4-BE49-F238E27FC236}">
                  <a16:creationId xmlns:a16="http://schemas.microsoft.com/office/drawing/2014/main" id="{483C1D8F-374C-4747-B556-46530955123A}"/>
                </a:ext>
              </a:extLst>
            </p:cNvPr>
            <p:cNvSpPr>
              <a:spLocks noChangeArrowheads="1"/>
            </p:cNvSpPr>
            <p:nvPr/>
          </p:nvSpPr>
          <p:spPr bwMode="auto">
            <a:xfrm>
              <a:off x="66" y="95"/>
              <a:ext cx="43"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1400" b="1" i="0" u="none" strike="noStrike" baseline="0" dirty="0">
                  <a:solidFill>
                    <a:srgbClr val="000000"/>
                  </a:solidFill>
                  <a:latin typeface="Arial"/>
                  <a:cs typeface="Arial"/>
                </a:rPr>
                <a:t>TIB *</a:t>
              </a:r>
            </a:p>
          </p:txBody>
        </p:sp>
        <p:sp>
          <p:nvSpPr>
            <p:cNvPr id="230" name="Freeform 40">
              <a:extLst>
                <a:ext uri="{FF2B5EF4-FFF2-40B4-BE49-F238E27FC236}">
                  <a16:creationId xmlns:a16="http://schemas.microsoft.com/office/drawing/2014/main" id="{46347C1A-5B36-49A5-B471-82F2A3FAD976}"/>
                </a:ext>
              </a:extLst>
            </p:cNvPr>
            <p:cNvSpPr>
              <a:spLocks noEditPoints="1"/>
            </p:cNvSpPr>
            <p:nvPr/>
          </p:nvSpPr>
          <p:spPr bwMode="auto">
            <a:xfrm>
              <a:off x="29" y="214"/>
              <a:ext cx="14" cy="53"/>
            </a:xfrm>
            <a:custGeom>
              <a:avLst/>
              <a:gdLst>
                <a:gd name="T0" fmla="*/ 6 w 10"/>
                <a:gd name="T1" fmla="*/ 9 h 46"/>
                <a:gd name="T2" fmla="*/ 6 w 10"/>
                <a:gd name="T3" fmla="*/ 37 h 46"/>
                <a:gd name="T4" fmla="*/ 3 w 10"/>
                <a:gd name="T5" fmla="*/ 37 h 46"/>
                <a:gd name="T6" fmla="*/ 3 w 10"/>
                <a:gd name="T7" fmla="*/ 9 h 46"/>
                <a:gd name="T8" fmla="*/ 6 w 10"/>
                <a:gd name="T9" fmla="*/ 9 h 46"/>
                <a:gd name="T10" fmla="*/ 0 w 10"/>
                <a:gd name="T11" fmla="*/ 10 h 46"/>
                <a:gd name="T12" fmla="*/ 5 w 10"/>
                <a:gd name="T13" fmla="*/ 0 h 46"/>
                <a:gd name="T14" fmla="*/ 10 w 10"/>
                <a:gd name="T15" fmla="*/ 10 h 46"/>
                <a:gd name="T16" fmla="*/ 0 w 10"/>
                <a:gd name="T17" fmla="*/ 10 h 46"/>
                <a:gd name="T18" fmla="*/ 10 w 10"/>
                <a:gd name="T19" fmla="*/ 36 h 46"/>
                <a:gd name="T20" fmla="*/ 5 w 10"/>
                <a:gd name="T21" fmla="*/ 46 h 46"/>
                <a:gd name="T22" fmla="*/ 0 w 10"/>
                <a:gd name="T23" fmla="*/ 36 h 46"/>
                <a:gd name="T24" fmla="*/ 10 w 10"/>
                <a:gd name="T2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46">
                  <a:moveTo>
                    <a:pt x="6" y="9"/>
                  </a:moveTo>
                  <a:lnTo>
                    <a:pt x="6" y="37"/>
                  </a:lnTo>
                  <a:lnTo>
                    <a:pt x="3" y="37"/>
                  </a:lnTo>
                  <a:lnTo>
                    <a:pt x="3" y="9"/>
                  </a:lnTo>
                  <a:lnTo>
                    <a:pt x="6" y="9"/>
                  </a:lnTo>
                  <a:close/>
                  <a:moveTo>
                    <a:pt x="0" y="10"/>
                  </a:moveTo>
                  <a:lnTo>
                    <a:pt x="5" y="0"/>
                  </a:lnTo>
                  <a:lnTo>
                    <a:pt x="10" y="10"/>
                  </a:lnTo>
                  <a:lnTo>
                    <a:pt x="0" y="10"/>
                  </a:lnTo>
                  <a:close/>
                  <a:moveTo>
                    <a:pt x="10" y="36"/>
                  </a:moveTo>
                  <a:lnTo>
                    <a:pt x="5" y="46"/>
                  </a:lnTo>
                  <a:lnTo>
                    <a:pt x="0" y="36"/>
                  </a:lnTo>
                  <a:lnTo>
                    <a:pt x="10" y="36"/>
                  </a:lnTo>
                  <a:close/>
                </a:path>
              </a:pathLst>
            </a:custGeom>
            <a:solidFill>
              <a:schemeClr val="tx2"/>
            </a:solidFill>
            <a:ln w="0" cap="flat">
              <a:solidFill>
                <a:schemeClr val="tx2"/>
              </a:solidFill>
              <a:prstDash val="solid"/>
              <a:bevel/>
              <a:headEnd/>
              <a:tailEnd/>
            </a:ln>
          </p:spPr>
          <p:txBody>
            <a:bodyPr/>
            <a:lstStyle/>
            <a:p>
              <a:endParaRPr lang="fr-FR"/>
            </a:p>
          </p:txBody>
        </p:sp>
        <p:sp>
          <p:nvSpPr>
            <p:cNvPr id="231" name="Rectangle 230">
              <a:extLst>
                <a:ext uri="{FF2B5EF4-FFF2-40B4-BE49-F238E27FC236}">
                  <a16:creationId xmlns:a16="http://schemas.microsoft.com/office/drawing/2014/main" id="{29CDF9C4-051D-4A82-8977-83772C168DD2}"/>
                </a:ext>
              </a:extLst>
            </p:cNvPr>
            <p:cNvSpPr>
              <a:spLocks noChangeArrowheads="1"/>
            </p:cNvSpPr>
            <p:nvPr/>
          </p:nvSpPr>
          <p:spPr bwMode="auto">
            <a:xfrm>
              <a:off x="156" y="55"/>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32" name="Rectangle 231">
              <a:extLst>
                <a:ext uri="{FF2B5EF4-FFF2-40B4-BE49-F238E27FC236}">
                  <a16:creationId xmlns:a16="http://schemas.microsoft.com/office/drawing/2014/main" id="{4C7E7590-5AD6-425F-9BDA-42A270DCA594}"/>
                </a:ext>
              </a:extLst>
            </p:cNvPr>
            <p:cNvSpPr>
              <a:spLocks noChangeArrowheads="1"/>
            </p:cNvSpPr>
            <p:nvPr/>
          </p:nvSpPr>
          <p:spPr bwMode="auto">
            <a:xfrm>
              <a:off x="189" y="156"/>
              <a:ext cx="0" cy="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33" name="Rectangle 232">
              <a:extLst>
                <a:ext uri="{FF2B5EF4-FFF2-40B4-BE49-F238E27FC236}">
                  <a16:creationId xmlns:a16="http://schemas.microsoft.com/office/drawing/2014/main" id="{CA6FEC2C-7676-4185-A4ED-58EDEE47538C}"/>
                </a:ext>
              </a:extLst>
            </p:cNvPr>
            <p:cNvSpPr>
              <a:spLocks noChangeArrowheads="1"/>
            </p:cNvSpPr>
            <p:nvPr/>
          </p:nvSpPr>
          <p:spPr bwMode="auto">
            <a:xfrm>
              <a:off x="26" y="30"/>
              <a:ext cx="13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rgbClr val="000000"/>
                  </a:solidFill>
                  <a:latin typeface="Arial"/>
                  <a:cs typeface="Arial"/>
                </a:rPr>
                <a:t>* Traitement indiciaire brut </a:t>
              </a:r>
            </a:p>
          </p:txBody>
        </p:sp>
        <p:sp>
          <p:nvSpPr>
            <p:cNvPr id="234" name="Rectangle 233">
              <a:extLst>
                <a:ext uri="{FF2B5EF4-FFF2-40B4-BE49-F238E27FC236}">
                  <a16:creationId xmlns:a16="http://schemas.microsoft.com/office/drawing/2014/main" id="{B2CBEAD4-CCC1-4A0C-A86E-196533D9A30B}"/>
                </a:ext>
              </a:extLst>
            </p:cNvPr>
            <p:cNvSpPr>
              <a:spLocks noChangeArrowheads="1"/>
            </p:cNvSpPr>
            <p:nvPr/>
          </p:nvSpPr>
          <p:spPr bwMode="auto">
            <a:xfrm>
              <a:off x="42" y="4"/>
              <a:ext cx="0" cy="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1100" b="1" i="0" u="none" strike="noStrike" baseline="0">
                <a:solidFill>
                  <a:srgbClr val="000000"/>
                </a:solidFill>
                <a:latin typeface="Arial"/>
                <a:cs typeface="Arial"/>
              </a:endParaRPr>
            </a:p>
          </p:txBody>
        </p:sp>
        <p:sp>
          <p:nvSpPr>
            <p:cNvPr id="235" name="Rectangle 234">
              <a:extLst>
                <a:ext uri="{FF2B5EF4-FFF2-40B4-BE49-F238E27FC236}">
                  <a16:creationId xmlns:a16="http://schemas.microsoft.com/office/drawing/2014/main" id="{FA196636-701E-4CD4-8AB5-EE776A91096E}"/>
                </a:ext>
              </a:extLst>
            </p:cNvPr>
            <p:cNvSpPr>
              <a:spLocks noChangeArrowheads="1"/>
            </p:cNvSpPr>
            <p:nvPr/>
          </p:nvSpPr>
          <p:spPr bwMode="auto">
            <a:xfrm>
              <a:off x="292" y="208"/>
              <a:ext cx="80" cy="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900" b="1" i="0" u="none" strike="noStrike" baseline="0" dirty="0">
                  <a:solidFill>
                    <a:schemeClr val="bg2"/>
                  </a:solidFill>
                  <a:latin typeface="Arial"/>
                  <a:cs typeface="Arial"/>
                </a:rPr>
                <a:t>Assiette</a:t>
              </a:r>
              <a:r>
                <a:rPr lang="fr-FR" sz="900" b="1" i="0" u="none" strike="noStrike" baseline="0" dirty="0">
                  <a:solidFill>
                    <a:srgbClr val="808080"/>
                  </a:solidFill>
                  <a:latin typeface="Arial"/>
                  <a:cs typeface="Arial"/>
                </a:rPr>
                <a:t> </a:t>
              </a:r>
              <a:r>
                <a:rPr lang="fr-FR" sz="900" b="1" i="0" u="none" strike="noStrike" baseline="0" dirty="0">
                  <a:solidFill>
                    <a:schemeClr val="bg2"/>
                  </a:solidFill>
                  <a:latin typeface="Arial"/>
                  <a:cs typeface="Arial"/>
                </a:rPr>
                <a:t>de</a:t>
              </a:r>
            </a:p>
            <a:p>
              <a:pPr algn="ctr" rtl="0">
                <a:defRPr sz="1000"/>
              </a:pPr>
              <a:r>
                <a:rPr lang="fr-FR" sz="900" b="1" dirty="0">
                  <a:solidFill>
                    <a:schemeClr val="bg2"/>
                  </a:solidFill>
                  <a:latin typeface="Arial"/>
                  <a:cs typeface="Arial"/>
                </a:rPr>
                <a:t>cotisation RAFP</a:t>
              </a:r>
              <a:r>
                <a:rPr lang="fr-FR" sz="900" b="1" i="0" u="none" strike="noStrike" baseline="0" dirty="0">
                  <a:solidFill>
                    <a:srgbClr val="808080"/>
                  </a:solidFill>
                  <a:latin typeface="Arial"/>
                  <a:cs typeface="Arial"/>
                </a:rPr>
                <a:t> </a:t>
              </a:r>
            </a:p>
          </p:txBody>
        </p:sp>
        <p:sp>
          <p:nvSpPr>
            <p:cNvPr id="237" name="Rectangle 236">
              <a:extLst>
                <a:ext uri="{FF2B5EF4-FFF2-40B4-BE49-F238E27FC236}">
                  <a16:creationId xmlns:a16="http://schemas.microsoft.com/office/drawing/2014/main" id="{42C1813D-0888-42A0-B06D-E9853D4F6537}"/>
                </a:ext>
              </a:extLst>
            </p:cNvPr>
            <p:cNvSpPr>
              <a:spLocks noChangeArrowheads="1"/>
            </p:cNvSpPr>
            <p:nvPr/>
          </p:nvSpPr>
          <p:spPr bwMode="auto">
            <a:xfrm>
              <a:off x="161" y="140"/>
              <a:ext cx="59" cy="87"/>
            </a:xfrm>
            <a:prstGeom prst="rect">
              <a:avLst/>
            </a:prstGeom>
            <a:solidFill>
              <a:schemeClr val="accent1">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a:p>
          </p:txBody>
        </p:sp>
        <p:sp>
          <p:nvSpPr>
            <p:cNvPr id="238" name="Freeform 53">
              <a:extLst>
                <a:ext uri="{FF2B5EF4-FFF2-40B4-BE49-F238E27FC236}">
                  <a16:creationId xmlns:a16="http://schemas.microsoft.com/office/drawing/2014/main" id="{100EAB18-6590-4AF2-8F9D-AA98C8A6602A}"/>
                </a:ext>
              </a:extLst>
            </p:cNvPr>
            <p:cNvSpPr>
              <a:spLocks/>
            </p:cNvSpPr>
            <p:nvPr/>
          </p:nvSpPr>
          <p:spPr bwMode="auto">
            <a:xfrm>
              <a:off x="318" y="152"/>
              <a:ext cx="33" cy="54"/>
            </a:xfrm>
            <a:custGeom>
              <a:avLst/>
              <a:gdLst>
                <a:gd name="T0" fmla="*/ 11 w 33"/>
                <a:gd name="T1" fmla="*/ 8 h 56"/>
                <a:gd name="T2" fmla="*/ 17 w 33"/>
                <a:gd name="T3" fmla="*/ 10 h 56"/>
                <a:gd name="T4" fmla="*/ 0 w 33"/>
                <a:gd name="T5" fmla="*/ 51 h 56"/>
                <a:gd name="T6" fmla="*/ 9 w 33"/>
                <a:gd name="T7" fmla="*/ 47 h 56"/>
                <a:gd name="T8" fmla="*/ 11 w 33"/>
                <a:gd name="T9" fmla="*/ 56 h 56"/>
                <a:gd name="T10" fmla="*/ 28 w 33"/>
                <a:gd name="T11" fmla="*/ 16 h 56"/>
                <a:gd name="T12" fmla="*/ 33 w 33"/>
                <a:gd name="T13" fmla="*/ 18 h 56"/>
                <a:gd name="T14" fmla="*/ 28 w 33"/>
                <a:gd name="T15" fmla="*/ 0 h 56"/>
                <a:gd name="T16" fmla="*/ 11 w 33"/>
                <a:gd name="T17" fmla="*/ 8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56">
                  <a:moveTo>
                    <a:pt x="11" y="8"/>
                  </a:moveTo>
                  <a:lnTo>
                    <a:pt x="17" y="10"/>
                  </a:lnTo>
                  <a:lnTo>
                    <a:pt x="0" y="51"/>
                  </a:lnTo>
                  <a:lnTo>
                    <a:pt x="9" y="47"/>
                  </a:lnTo>
                  <a:lnTo>
                    <a:pt x="11" y="56"/>
                  </a:lnTo>
                  <a:lnTo>
                    <a:pt x="28" y="16"/>
                  </a:lnTo>
                  <a:lnTo>
                    <a:pt x="33" y="18"/>
                  </a:lnTo>
                  <a:lnTo>
                    <a:pt x="28" y="0"/>
                  </a:lnTo>
                  <a:lnTo>
                    <a:pt x="11" y="8"/>
                  </a:lnTo>
                  <a:close/>
                </a:path>
              </a:pathLst>
            </a:custGeom>
            <a:solidFill>
              <a:srgbClr val="FFFFFF"/>
            </a:solidFill>
            <a:ln w="19050" cap="rnd">
              <a:solidFill>
                <a:schemeClr val="bg2"/>
              </a:solidFill>
              <a:prstDash val="solid"/>
              <a:miter lim="800000"/>
              <a:headEnd/>
              <a:tailEnd/>
            </a:ln>
          </p:spPr>
          <p:txBody>
            <a:bodyPr/>
            <a:lstStyle/>
            <a:p>
              <a:endParaRPr lang="fr-FR"/>
            </a:p>
          </p:txBody>
        </p:sp>
        <p:sp>
          <p:nvSpPr>
            <p:cNvPr id="239" name="Rectangle 238">
              <a:extLst>
                <a:ext uri="{FF2B5EF4-FFF2-40B4-BE49-F238E27FC236}">
                  <a16:creationId xmlns:a16="http://schemas.microsoft.com/office/drawing/2014/main" id="{274E4DCB-2C55-4CF4-A8E2-C1D8C11CDB2B}"/>
                </a:ext>
              </a:extLst>
            </p:cNvPr>
            <p:cNvSpPr>
              <a:spLocks noChangeArrowheads="1"/>
            </p:cNvSpPr>
            <p:nvPr/>
          </p:nvSpPr>
          <p:spPr bwMode="auto">
            <a:xfrm>
              <a:off x="252" y="112"/>
              <a:ext cx="0" cy="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dirty="0">
                <a:solidFill>
                  <a:srgbClr val="000000"/>
                </a:solidFill>
                <a:latin typeface="Arial"/>
                <a:cs typeface="Arial"/>
              </a:endParaRPr>
            </a:p>
          </p:txBody>
        </p:sp>
        <p:sp>
          <p:nvSpPr>
            <p:cNvPr id="240" name="Rectangle 239">
              <a:extLst>
                <a:ext uri="{FF2B5EF4-FFF2-40B4-BE49-F238E27FC236}">
                  <a16:creationId xmlns:a16="http://schemas.microsoft.com/office/drawing/2014/main" id="{899D1566-1D71-45C9-83E1-1455F1346769}"/>
                </a:ext>
              </a:extLst>
            </p:cNvPr>
            <p:cNvSpPr>
              <a:spLocks noChangeArrowheads="1"/>
            </p:cNvSpPr>
            <p:nvPr/>
          </p:nvSpPr>
          <p:spPr bwMode="auto">
            <a:xfrm>
              <a:off x="276" y="112"/>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241" name="Rectangle 240">
              <a:extLst>
                <a:ext uri="{FF2B5EF4-FFF2-40B4-BE49-F238E27FC236}">
                  <a16:creationId xmlns:a16="http://schemas.microsoft.com/office/drawing/2014/main" id="{43274D4D-6AA1-45A0-BE2E-7DED5DD6FABA}"/>
                </a:ext>
              </a:extLst>
            </p:cNvPr>
            <p:cNvSpPr>
              <a:spLocks noChangeArrowheads="1"/>
            </p:cNvSpPr>
            <p:nvPr/>
          </p:nvSpPr>
          <p:spPr bwMode="auto">
            <a:xfrm>
              <a:off x="351" y="133"/>
              <a:ext cx="0" cy="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endParaRPr lang="fr-FR" sz="900" b="1" i="0" u="none" strike="noStrike" baseline="0">
                <a:solidFill>
                  <a:srgbClr val="000000"/>
                </a:solidFill>
                <a:latin typeface="Arial"/>
                <a:cs typeface="Arial"/>
              </a:endParaRPr>
            </a:p>
          </p:txBody>
        </p:sp>
        <p:sp>
          <p:nvSpPr>
            <p:cNvPr id="242" name="Rectangle 241">
              <a:extLst>
                <a:ext uri="{FF2B5EF4-FFF2-40B4-BE49-F238E27FC236}">
                  <a16:creationId xmlns:a16="http://schemas.microsoft.com/office/drawing/2014/main" id="{9A260094-0B58-4231-B814-4197D58B6B3F}"/>
                </a:ext>
              </a:extLst>
            </p:cNvPr>
            <p:cNvSpPr>
              <a:spLocks noChangeArrowheads="1"/>
            </p:cNvSpPr>
            <p:nvPr/>
          </p:nvSpPr>
          <p:spPr bwMode="auto">
            <a:xfrm>
              <a:off x="161" y="226"/>
              <a:ext cx="59" cy="42"/>
            </a:xfrm>
            <a:prstGeom prst="rect">
              <a:avLst/>
            </a:prstGeom>
            <a:solidFill>
              <a:srgbClr val="0095B7"/>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fr-FR" dirty="0"/>
            </a:p>
          </p:txBody>
        </p:sp>
        <p:sp>
          <p:nvSpPr>
            <p:cNvPr id="243" name="Freeform 38">
              <a:extLst>
                <a:ext uri="{FF2B5EF4-FFF2-40B4-BE49-F238E27FC236}">
                  <a16:creationId xmlns:a16="http://schemas.microsoft.com/office/drawing/2014/main" id="{7353C999-852C-40DF-87AB-62DEA1A935D1}"/>
                </a:ext>
              </a:extLst>
            </p:cNvPr>
            <p:cNvSpPr>
              <a:spLocks noEditPoints="1"/>
            </p:cNvSpPr>
            <p:nvPr/>
          </p:nvSpPr>
          <p:spPr bwMode="auto">
            <a:xfrm>
              <a:off x="55" y="139"/>
              <a:ext cx="189" cy="3"/>
            </a:xfrm>
            <a:custGeom>
              <a:avLst/>
              <a:gdLst>
                <a:gd name="T0" fmla="*/ 3 w 189"/>
                <a:gd name="T1" fmla="*/ 3 h 3"/>
                <a:gd name="T2" fmla="*/ 6 w 189"/>
                <a:gd name="T3" fmla="*/ 0 h 3"/>
                <a:gd name="T4" fmla="*/ 6 w 189"/>
                <a:gd name="T5" fmla="*/ 3 h 3"/>
                <a:gd name="T6" fmla="*/ 15 w 189"/>
                <a:gd name="T7" fmla="*/ 0 h 3"/>
                <a:gd name="T8" fmla="*/ 12 w 189"/>
                <a:gd name="T9" fmla="*/ 0 h 3"/>
                <a:gd name="T10" fmla="*/ 22 w 189"/>
                <a:gd name="T11" fmla="*/ 3 h 3"/>
                <a:gd name="T12" fmla="*/ 25 w 189"/>
                <a:gd name="T13" fmla="*/ 0 h 3"/>
                <a:gd name="T14" fmla="*/ 25 w 189"/>
                <a:gd name="T15" fmla="*/ 3 h 3"/>
                <a:gd name="T16" fmla="*/ 34 w 189"/>
                <a:gd name="T17" fmla="*/ 0 h 3"/>
                <a:gd name="T18" fmla="*/ 31 w 189"/>
                <a:gd name="T19" fmla="*/ 0 h 3"/>
                <a:gd name="T20" fmla="*/ 40 w 189"/>
                <a:gd name="T21" fmla="*/ 3 h 3"/>
                <a:gd name="T22" fmla="*/ 43 w 189"/>
                <a:gd name="T23" fmla="*/ 0 h 3"/>
                <a:gd name="T24" fmla="*/ 43 w 189"/>
                <a:gd name="T25" fmla="*/ 3 h 3"/>
                <a:gd name="T26" fmla="*/ 53 w 189"/>
                <a:gd name="T27" fmla="*/ 0 h 3"/>
                <a:gd name="T28" fmla="*/ 50 w 189"/>
                <a:gd name="T29" fmla="*/ 0 h 3"/>
                <a:gd name="T30" fmla="*/ 59 w 189"/>
                <a:gd name="T31" fmla="*/ 3 h 3"/>
                <a:gd name="T32" fmla="*/ 62 w 189"/>
                <a:gd name="T33" fmla="*/ 0 h 3"/>
                <a:gd name="T34" fmla="*/ 62 w 189"/>
                <a:gd name="T35" fmla="*/ 3 h 3"/>
                <a:gd name="T36" fmla="*/ 72 w 189"/>
                <a:gd name="T37" fmla="*/ 0 h 3"/>
                <a:gd name="T38" fmla="*/ 69 w 189"/>
                <a:gd name="T39" fmla="*/ 0 h 3"/>
                <a:gd name="T40" fmla="*/ 78 w 189"/>
                <a:gd name="T41" fmla="*/ 3 h 3"/>
                <a:gd name="T42" fmla="*/ 81 w 189"/>
                <a:gd name="T43" fmla="*/ 0 h 3"/>
                <a:gd name="T44" fmla="*/ 81 w 189"/>
                <a:gd name="T45" fmla="*/ 3 h 3"/>
                <a:gd name="T46" fmla="*/ 90 w 189"/>
                <a:gd name="T47" fmla="*/ 0 h 3"/>
                <a:gd name="T48" fmla="*/ 87 w 189"/>
                <a:gd name="T49" fmla="*/ 0 h 3"/>
                <a:gd name="T50" fmla="*/ 97 w 189"/>
                <a:gd name="T51" fmla="*/ 3 h 3"/>
                <a:gd name="T52" fmla="*/ 100 w 189"/>
                <a:gd name="T53" fmla="*/ 0 h 3"/>
                <a:gd name="T54" fmla="*/ 100 w 189"/>
                <a:gd name="T55" fmla="*/ 3 h 3"/>
                <a:gd name="T56" fmla="*/ 109 w 189"/>
                <a:gd name="T57" fmla="*/ 0 h 3"/>
                <a:gd name="T58" fmla="*/ 106 w 189"/>
                <a:gd name="T59" fmla="*/ 0 h 3"/>
                <a:gd name="T60" fmla="*/ 116 w 189"/>
                <a:gd name="T61" fmla="*/ 3 h 3"/>
                <a:gd name="T62" fmla="*/ 119 w 189"/>
                <a:gd name="T63" fmla="*/ 0 h 3"/>
                <a:gd name="T64" fmla="*/ 119 w 189"/>
                <a:gd name="T65" fmla="*/ 3 h 3"/>
                <a:gd name="T66" fmla="*/ 128 w 189"/>
                <a:gd name="T67" fmla="*/ 0 h 3"/>
                <a:gd name="T68" fmla="*/ 125 w 189"/>
                <a:gd name="T69" fmla="*/ 0 h 3"/>
                <a:gd name="T70" fmla="*/ 134 w 189"/>
                <a:gd name="T71" fmla="*/ 3 h 3"/>
                <a:gd name="T72" fmla="*/ 137 w 189"/>
                <a:gd name="T73" fmla="*/ 0 h 3"/>
                <a:gd name="T74" fmla="*/ 137 w 189"/>
                <a:gd name="T75" fmla="*/ 3 h 3"/>
                <a:gd name="T76" fmla="*/ 147 w 189"/>
                <a:gd name="T77" fmla="*/ 0 h 3"/>
                <a:gd name="T78" fmla="*/ 144 w 189"/>
                <a:gd name="T79" fmla="*/ 0 h 3"/>
                <a:gd name="T80" fmla="*/ 153 w 189"/>
                <a:gd name="T81" fmla="*/ 3 h 3"/>
                <a:gd name="T82" fmla="*/ 156 w 189"/>
                <a:gd name="T83" fmla="*/ 0 h 3"/>
                <a:gd name="T84" fmla="*/ 156 w 189"/>
                <a:gd name="T85" fmla="*/ 3 h 3"/>
                <a:gd name="T86" fmla="*/ 166 w 189"/>
                <a:gd name="T87" fmla="*/ 0 h 3"/>
                <a:gd name="T88" fmla="*/ 163 w 189"/>
                <a:gd name="T89" fmla="*/ 0 h 3"/>
                <a:gd name="T90" fmla="*/ 172 w 189"/>
                <a:gd name="T91" fmla="*/ 3 h 3"/>
                <a:gd name="T92" fmla="*/ 175 w 189"/>
                <a:gd name="T93" fmla="*/ 0 h 3"/>
                <a:gd name="T94" fmla="*/ 175 w 189"/>
                <a:gd name="T95" fmla="*/ 3 h 3"/>
                <a:gd name="T96" fmla="*/ 184 w 189"/>
                <a:gd name="T97" fmla="*/ 0 h 3"/>
                <a:gd name="T98" fmla="*/ 181 w 189"/>
                <a:gd name="T99" fmla="*/ 0 h 3"/>
                <a:gd name="T100" fmla="*/ 189 w 189"/>
                <a:gd name="T10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9" h="3">
                  <a:moveTo>
                    <a:pt x="0" y="0"/>
                  </a:moveTo>
                  <a:lnTo>
                    <a:pt x="3" y="0"/>
                  </a:lnTo>
                  <a:lnTo>
                    <a:pt x="3" y="3"/>
                  </a:lnTo>
                  <a:lnTo>
                    <a:pt x="0" y="3"/>
                  </a:lnTo>
                  <a:lnTo>
                    <a:pt x="0" y="0"/>
                  </a:lnTo>
                  <a:close/>
                  <a:moveTo>
                    <a:pt x="6" y="0"/>
                  </a:moveTo>
                  <a:lnTo>
                    <a:pt x="9" y="0"/>
                  </a:lnTo>
                  <a:lnTo>
                    <a:pt x="9" y="3"/>
                  </a:lnTo>
                  <a:lnTo>
                    <a:pt x="6" y="3"/>
                  </a:lnTo>
                  <a:lnTo>
                    <a:pt x="6" y="0"/>
                  </a:lnTo>
                  <a:close/>
                  <a:moveTo>
                    <a:pt x="12" y="0"/>
                  </a:moveTo>
                  <a:lnTo>
                    <a:pt x="15" y="0"/>
                  </a:lnTo>
                  <a:lnTo>
                    <a:pt x="15" y="3"/>
                  </a:lnTo>
                  <a:lnTo>
                    <a:pt x="12" y="3"/>
                  </a:lnTo>
                  <a:lnTo>
                    <a:pt x="12" y="0"/>
                  </a:lnTo>
                  <a:close/>
                  <a:moveTo>
                    <a:pt x="18" y="0"/>
                  </a:moveTo>
                  <a:lnTo>
                    <a:pt x="22" y="0"/>
                  </a:lnTo>
                  <a:lnTo>
                    <a:pt x="22" y="3"/>
                  </a:lnTo>
                  <a:lnTo>
                    <a:pt x="18" y="3"/>
                  </a:lnTo>
                  <a:lnTo>
                    <a:pt x="18" y="0"/>
                  </a:lnTo>
                  <a:close/>
                  <a:moveTo>
                    <a:pt x="25" y="0"/>
                  </a:moveTo>
                  <a:lnTo>
                    <a:pt x="28" y="0"/>
                  </a:lnTo>
                  <a:lnTo>
                    <a:pt x="28" y="3"/>
                  </a:lnTo>
                  <a:lnTo>
                    <a:pt x="25" y="3"/>
                  </a:lnTo>
                  <a:lnTo>
                    <a:pt x="25" y="0"/>
                  </a:lnTo>
                  <a:close/>
                  <a:moveTo>
                    <a:pt x="31" y="0"/>
                  </a:moveTo>
                  <a:lnTo>
                    <a:pt x="34" y="0"/>
                  </a:lnTo>
                  <a:lnTo>
                    <a:pt x="34" y="3"/>
                  </a:lnTo>
                  <a:lnTo>
                    <a:pt x="31" y="3"/>
                  </a:lnTo>
                  <a:lnTo>
                    <a:pt x="31" y="0"/>
                  </a:lnTo>
                  <a:close/>
                  <a:moveTo>
                    <a:pt x="37" y="0"/>
                  </a:moveTo>
                  <a:lnTo>
                    <a:pt x="40" y="0"/>
                  </a:lnTo>
                  <a:lnTo>
                    <a:pt x="40" y="3"/>
                  </a:lnTo>
                  <a:lnTo>
                    <a:pt x="37" y="3"/>
                  </a:lnTo>
                  <a:lnTo>
                    <a:pt x="37" y="0"/>
                  </a:lnTo>
                  <a:close/>
                  <a:moveTo>
                    <a:pt x="43" y="0"/>
                  </a:moveTo>
                  <a:lnTo>
                    <a:pt x="47" y="0"/>
                  </a:lnTo>
                  <a:lnTo>
                    <a:pt x="47" y="3"/>
                  </a:lnTo>
                  <a:lnTo>
                    <a:pt x="43" y="3"/>
                  </a:lnTo>
                  <a:lnTo>
                    <a:pt x="43" y="0"/>
                  </a:lnTo>
                  <a:close/>
                  <a:moveTo>
                    <a:pt x="50" y="0"/>
                  </a:moveTo>
                  <a:lnTo>
                    <a:pt x="53" y="0"/>
                  </a:lnTo>
                  <a:lnTo>
                    <a:pt x="53" y="3"/>
                  </a:lnTo>
                  <a:lnTo>
                    <a:pt x="50" y="3"/>
                  </a:lnTo>
                  <a:lnTo>
                    <a:pt x="50" y="0"/>
                  </a:lnTo>
                  <a:close/>
                  <a:moveTo>
                    <a:pt x="56" y="0"/>
                  </a:moveTo>
                  <a:lnTo>
                    <a:pt x="59" y="0"/>
                  </a:lnTo>
                  <a:lnTo>
                    <a:pt x="59" y="3"/>
                  </a:lnTo>
                  <a:lnTo>
                    <a:pt x="56" y="3"/>
                  </a:lnTo>
                  <a:lnTo>
                    <a:pt x="56" y="0"/>
                  </a:lnTo>
                  <a:close/>
                  <a:moveTo>
                    <a:pt x="62" y="0"/>
                  </a:moveTo>
                  <a:lnTo>
                    <a:pt x="65" y="0"/>
                  </a:lnTo>
                  <a:lnTo>
                    <a:pt x="65" y="3"/>
                  </a:lnTo>
                  <a:lnTo>
                    <a:pt x="62" y="3"/>
                  </a:lnTo>
                  <a:lnTo>
                    <a:pt x="62" y="0"/>
                  </a:lnTo>
                  <a:close/>
                  <a:moveTo>
                    <a:pt x="69" y="0"/>
                  </a:moveTo>
                  <a:lnTo>
                    <a:pt x="72" y="0"/>
                  </a:lnTo>
                  <a:lnTo>
                    <a:pt x="72" y="3"/>
                  </a:lnTo>
                  <a:lnTo>
                    <a:pt x="69" y="3"/>
                  </a:lnTo>
                  <a:lnTo>
                    <a:pt x="69" y="0"/>
                  </a:lnTo>
                  <a:close/>
                  <a:moveTo>
                    <a:pt x="75" y="0"/>
                  </a:moveTo>
                  <a:lnTo>
                    <a:pt x="78" y="0"/>
                  </a:lnTo>
                  <a:lnTo>
                    <a:pt x="78" y="3"/>
                  </a:lnTo>
                  <a:lnTo>
                    <a:pt x="75" y="3"/>
                  </a:lnTo>
                  <a:lnTo>
                    <a:pt x="75" y="0"/>
                  </a:lnTo>
                  <a:close/>
                  <a:moveTo>
                    <a:pt x="81" y="0"/>
                  </a:moveTo>
                  <a:lnTo>
                    <a:pt x="84" y="0"/>
                  </a:lnTo>
                  <a:lnTo>
                    <a:pt x="84" y="3"/>
                  </a:lnTo>
                  <a:lnTo>
                    <a:pt x="81" y="3"/>
                  </a:lnTo>
                  <a:lnTo>
                    <a:pt x="81" y="0"/>
                  </a:lnTo>
                  <a:close/>
                  <a:moveTo>
                    <a:pt x="87" y="0"/>
                  </a:moveTo>
                  <a:lnTo>
                    <a:pt x="90" y="0"/>
                  </a:lnTo>
                  <a:lnTo>
                    <a:pt x="90" y="3"/>
                  </a:lnTo>
                  <a:lnTo>
                    <a:pt x="87" y="3"/>
                  </a:lnTo>
                  <a:lnTo>
                    <a:pt x="87" y="0"/>
                  </a:lnTo>
                  <a:close/>
                  <a:moveTo>
                    <a:pt x="94" y="0"/>
                  </a:moveTo>
                  <a:lnTo>
                    <a:pt x="97" y="0"/>
                  </a:lnTo>
                  <a:lnTo>
                    <a:pt x="97" y="3"/>
                  </a:lnTo>
                  <a:lnTo>
                    <a:pt x="94" y="3"/>
                  </a:lnTo>
                  <a:lnTo>
                    <a:pt x="94" y="0"/>
                  </a:lnTo>
                  <a:close/>
                  <a:moveTo>
                    <a:pt x="100" y="0"/>
                  </a:moveTo>
                  <a:lnTo>
                    <a:pt x="103" y="0"/>
                  </a:lnTo>
                  <a:lnTo>
                    <a:pt x="103" y="3"/>
                  </a:lnTo>
                  <a:lnTo>
                    <a:pt x="100" y="3"/>
                  </a:lnTo>
                  <a:lnTo>
                    <a:pt x="100" y="0"/>
                  </a:lnTo>
                  <a:close/>
                  <a:moveTo>
                    <a:pt x="106" y="0"/>
                  </a:moveTo>
                  <a:lnTo>
                    <a:pt x="109" y="0"/>
                  </a:lnTo>
                  <a:lnTo>
                    <a:pt x="109" y="3"/>
                  </a:lnTo>
                  <a:lnTo>
                    <a:pt x="106" y="3"/>
                  </a:lnTo>
                  <a:lnTo>
                    <a:pt x="106" y="0"/>
                  </a:lnTo>
                  <a:close/>
                  <a:moveTo>
                    <a:pt x="112" y="0"/>
                  </a:moveTo>
                  <a:lnTo>
                    <a:pt x="116" y="0"/>
                  </a:lnTo>
                  <a:lnTo>
                    <a:pt x="116" y="3"/>
                  </a:lnTo>
                  <a:lnTo>
                    <a:pt x="112" y="3"/>
                  </a:lnTo>
                  <a:lnTo>
                    <a:pt x="112" y="0"/>
                  </a:lnTo>
                  <a:close/>
                  <a:moveTo>
                    <a:pt x="119" y="0"/>
                  </a:moveTo>
                  <a:lnTo>
                    <a:pt x="122" y="0"/>
                  </a:lnTo>
                  <a:lnTo>
                    <a:pt x="122" y="3"/>
                  </a:lnTo>
                  <a:lnTo>
                    <a:pt x="119" y="3"/>
                  </a:lnTo>
                  <a:lnTo>
                    <a:pt x="119" y="0"/>
                  </a:lnTo>
                  <a:close/>
                  <a:moveTo>
                    <a:pt x="125" y="0"/>
                  </a:moveTo>
                  <a:lnTo>
                    <a:pt x="128" y="0"/>
                  </a:lnTo>
                  <a:lnTo>
                    <a:pt x="128" y="3"/>
                  </a:lnTo>
                  <a:lnTo>
                    <a:pt x="125" y="3"/>
                  </a:lnTo>
                  <a:lnTo>
                    <a:pt x="125" y="0"/>
                  </a:lnTo>
                  <a:close/>
                  <a:moveTo>
                    <a:pt x="131" y="0"/>
                  </a:moveTo>
                  <a:lnTo>
                    <a:pt x="134" y="0"/>
                  </a:lnTo>
                  <a:lnTo>
                    <a:pt x="134" y="3"/>
                  </a:lnTo>
                  <a:lnTo>
                    <a:pt x="131" y="3"/>
                  </a:lnTo>
                  <a:lnTo>
                    <a:pt x="131" y="0"/>
                  </a:lnTo>
                  <a:close/>
                  <a:moveTo>
                    <a:pt x="137" y="0"/>
                  </a:moveTo>
                  <a:lnTo>
                    <a:pt x="141" y="0"/>
                  </a:lnTo>
                  <a:lnTo>
                    <a:pt x="141" y="3"/>
                  </a:lnTo>
                  <a:lnTo>
                    <a:pt x="137" y="3"/>
                  </a:lnTo>
                  <a:lnTo>
                    <a:pt x="137" y="0"/>
                  </a:lnTo>
                  <a:close/>
                  <a:moveTo>
                    <a:pt x="144" y="0"/>
                  </a:moveTo>
                  <a:lnTo>
                    <a:pt x="147" y="0"/>
                  </a:lnTo>
                  <a:lnTo>
                    <a:pt x="147" y="3"/>
                  </a:lnTo>
                  <a:lnTo>
                    <a:pt x="144" y="3"/>
                  </a:lnTo>
                  <a:lnTo>
                    <a:pt x="144" y="0"/>
                  </a:lnTo>
                  <a:close/>
                  <a:moveTo>
                    <a:pt x="150" y="0"/>
                  </a:moveTo>
                  <a:lnTo>
                    <a:pt x="153" y="0"/>
                  </a:lnTo>
                  <a:lnTo>
                    <a:pt x="153" y="3"/>
                  </a:lnTo>
                  <a:lnTo>
                    <a:pt x="150" y="3"/>
                  </a:lnTo>
                  <a:lnTo>
                    <a:pt x="150" y="0"/>
                  </a:lnTo>
                  <a:close/>
                  <a:moveTo>
                    <a:pt x="156" y="0"/>
                  </a:moveTo>
                  <a:lnTo>
                    <a:pt x="159" y="0"/>
                  </a:lnTo>
                  <a:lnTo>
                    <a:pt x="159" y="3"/>
                  </a:lnTo>
                  <a:lnTo>
                    <a:pt x="156" y="3"/>
                  </a:lnTo>
                  <a:lnTo>
                    <a:pt x="156" y="0"/>
                  </a:lnTo>
                  <a:close/>
                  <a:moveTo>
                    <a:pt x="163" y="0"/>
                  </a:moveTo>
                  <a:lnTo>
                    <a:pt x="166" y="0"/>
                  </a:lnTo>
                  <a:lnTo>
                    <a:pt x="166" y="3"/>
                  </a:lnTo>
                  <a:lnTo>
                    <a:pt x="163" y="3"/>
                  </a:lnTo>
                  <a:lnTo>
                    <a:pt x="163" y="0"/>
                  </a:lnTo>
                  <a:close/>
                  <a:moveTo>
                    <a:pt x="169" y="0"/>
                  </a:moveTo>
                  <a:lnTo>
                    <a:pt x="172" y="0"/>
                  </a:lnTo>
                  <a:lnTo>
                    <a:pt x="172" y="3"/>
                  </a:lnTo>
                  <a:lnTo>
                    <a:pt x="169" y="3"/>
                  </a:lnTo>
                  <a:lnTo>
                    <a:pt x="169" y="0"/>
                  </a:lnTo>
                  <a:close/>
                  <a:moveTo>
                    <a:pt x="175" y="0"/>
                  </a:moveTo>
                  <a:lnTo>
                    <a:pt x="178" y="0"/>
                  </a:lnTo>
                  <a:lnTo>
                    <a:pt x="178" y="3"/>
                  </a:lnTo>
                  <a:lnTo>
                    <a:pt x="175" y="3"/>
                  </a:lnTo>
                  <a:lnTo>
                    <a:pt x="175" y="0"/>
                  </a:lnTo>
                  <a:close/>
                  <a:moveTo>
                    <a:pt x="181" y="0"/>
                  </a:moveTo>
                  <a:lnTo>
                    <a:pt x="184" y="0"/>
                  </a:lnTo>
                  <a:lnTo>
                    <a:pt x="184" y="3"/>
                  </a:lnTo>
                  <a:lnTo>
                    <a:pt x="181" y="3"/>
                  </a:lnTo>
                  <a:lnTo>
                    <a:pt x="181" y="0"/>
                  </a:lnTo>
                  <a:close/>
                  <a:moveTo>
                    <a:pt x="188" y="0"/>
                  </a:moveTo>
                  <a:lnTo>
                    <a:pt x="189" y="0"/>
                  </a:lnTo>
                  <a:lnTo>
                    <a:pt x="189" y="3"/>
                  </a:lnTo>
                  <a:lnTo>
                    <a:pt x="188" y="3"/>
                  </a:lnTo>
                  <a:lnTo>
                    <a:pt x="188" y="0"/>
                  </a:lnTo>
                  <a:close/>
                </a:path>
              </a:pathLst>
            </a:custGeom>
            <a:solidFill>
              <a:srgbClr val="0070C0"/>
            </a:solidFill>
            <a:ln w="0" cap="flat">
              <a:solidFill>
                <a:srgbClr val="000000"/>
              </a:solidFill>
              <a:prstDash val="solid"/>
              <a:bevel/>
              <a:headEnd/>
              <a:tailEnd/>
            </a:ln>
          </p:spPr>
          <p:txBody>
            <a:bodyPr/>
            <a:lstStyle/>
            <a:p>
              <a:endParaRPr lang="fr-FR"/>
            </a:p>
          </p:txBody>
        </p:sp>
      </p:grpSp>
      <p:sp>
        <p:nvSpPr>
          <p:cNvPr id="244" name="Rectangle 243">
            <a:extLst>
              <a:ext uri="{FF2B5EF4-FFF2-40B4-BE49-F238E27FC236}">
                <a16:creationId xmlns:a16="http://schemas.microsoft.com/office/drawing/2014/main" id="{5F7FC144-28A8-4B73-9B54-4CA0867C8EB8}"/>
              </a:ext>
            </a:extLst>
          </p:cNvPr>
          <p:cNvSpPr>
            <a:spLocks noChangeArrowheads="1"/>
          </p:cNvSpPr>
          <p:nvPr/>
        </p:nvSpPr>
        <p:spPr bwMode="auto">
          <a:xfrm>
            <a:off x="7086551" y="4262003"/>
            <a:ext cx="80729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800" b="1" dirty="0">
                <a:latin typeface="Arial"/>
                <a:cs typeface="Arial"/>
              </a:rPr>
              <a:t>Rémunération indexée</a:t>
            </a:r>
            <a:endParaRPr lang="fr-FR" sz="1000" b="1" i="0" u="none" strike="noStrike" baseline="0" dirty="0">
              <a:latin typeface="Arial"/>
              <a:cs typeface="Arial"/>
            </a:endParaRPr>
          </a:p>
        </p:txBody>
      </p:sp>
      <p:sp>
        <p:nvSpPr>
          <p:cNvPr id="245" name="Rectangle 244">
            <a:extLst>
              <a:ext uri="{FF2B5EF4-FFF2-40B4-BE49-F238E27FC236}">
                <a16:creationId xmlns:a16="http://schemas.microsoft.com/office/drawing/2014/main" id="{81D67A7B-E17C-4EDE-A0FB-5047F2FE3EF6}"/>
              </a:ext>
            </a:extLst>
          </p:cNvPr>
          <p:cNvSpPr>
            <a:spLocks noChangeArrowheads="1"/>
          </p:cNvSpPr>
          <p:nvPr/>
        </p:nvSpPr>
        <p:spPr bwMode="auto">
          <a:xfrm>
            <a:off x="7369103" y="3466970"/>
            <a:ext cx="1718419"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1" i="0" u="none" strike="noStrike" baseline="0" dirty="0">
                <a:solidFill>
                  <a:schemeClr val="bg2"/>
                </a:solidFill>
                <a:latin typeface="Arial"/>
                <a:cs typeface="Arial"/>
              </a:rPr>
              <a:t>- 5% à la charge de l’employeur</a:t>
            </a:r>
          </a:p>
        </p:txBody>
      </p:sp>
      <p:sp>
        <p:nvSpPr>
          <p:cNvPr id="246" name="Freeform 38">
            <a:extLst>
              <a:ext uri="{FF2B5EF4-FFF2-40B4-BE49-F238E27FC236}">
                <a16:creationId xmlns:a16="http://schemas.microsoft.com/office/drawing/2014/main" id="{3EBC4469-5EFC-4CEF-80F2-329BE0647AE4}"/>
              </a:ext>
            </a:extLst>
          </p:cNvPr>
          <p:cNvSpPr>
            <a:spLocks noEditPoints="1"/>
          </p:cNvSpPr>
          <p:nvPr/>
        </p:nvSpPr>
        <p:spPr bwMode="auto">
          <a:xfrm>
            <a:off x="665649" y="4687597"/>
            <a:ext cx="1992500" cy="38145"/>
          </a:xfrm>
          <a:custGeom>
            <a:avLst/>
            <a:gdLst>
              <a:gd name="T0" fmla="*/ 3 w 189"/>
              <a:gd name="T1" fmla="*/ 3 h 3"/>
              <a:gd name="T2" fmla="*/ 6 w 189"/>
              <a:gd name="T3" fmla="*/ 0 h 3"/>
              <a:gd name="T4" fmla="*/ 6 w 189"/>
              <a:gd name="T5" fmla="*/ 3 h 3"/>
              <a:gd name="T6" fmla="*/ 15 w 189"/>
              <a:gd name="T7" fmla="*/ 0 h 3"/>
              <a:gd name="T8" fmla="*/ 12 w 189"/>
              <a:gd name="T9" fmla="*/ 0 h 3"/>
              <a:gd name="T10" fmla="*/ 22 w 189"/>
              <a:gd name="T11" fmla="*/ 3 h 3"/>
              <a:gd name="T12" fmla="*/ 25 w 189"/>
              <a:gd name="T13" fmla="*/ 0 h 3"/>
              <a:gd name="T14" fmla="*/ 25 w 189"/>
              <a:gd name="T15" fmla="*/ 3 h 3"/>
              <a:gd name="T16" fmla="*/ 34 w 189"/>
              <a:gd name="T17" fmla="*/ 0 h 3"/>
              <a:gd name="T18" fmla="*/ 31 w 189"/>
              <a:gd name="T19" fmla="*/ 0 h 3"/>
              <a:gd name="T20" fmla="*/ 40 w 189"/>
              <a:gd name="T21" fmla="*/ 3 h 3"/>
              <a:gd name="T22" fmla="*/ 43 w 189"/>
              <a:gd name="T23" fmla="*/ 0 h 3"/>
              <a:gd name="T24" fmla="*/ 43 w 189"/>
              <a:gd name="T25" fmla="*/ 3 h 3"/>
              <a:gd name="T26" fmla="*/ 53 w 189"/>
              <a:gd name="T27" fmla="*/ 0 h 3"/>
              <a:gd name="T28" fmla="*/ 50 w 189"/>
              <a:gd name="T29" fmla="*/ 0 h 3"/>
              <a:gd name="T30" fmla="*/ 59 w 189"/>
              <a:gd name="T31" fmla="*/ 3 h 3"/>
              <a:gd name="T32" fmla="*/ 62 w 189"/>
              <a:gd name="T33" fmla="*/ 0 h 3"/>
              <a:gd name="T34" fmla="*/ 62 w 189"/>
              <a:gd name="T35" fmla="*/ 3 h 3"/>
              <a:gd name="T36" fmla="*/ 72 w 189"/>
              <a:gd name="T37" fmla="*/ 0 h 3"/>
              <a:gd name="T38" fmla="*/ 69 w 189"/>
              <a:gd name="T39" fmla="*/ 0 h 3"/>
              <a:gd name="T40" fmla="*/ 78 w 189"/>
              <a:gd name="T41" fmla="*/ 3 h 3"/>
              <a:gd name="T42" fmla="*/ 81 w 189"/>
              <a:gd name="T43" fmla="*/ 0 h 3"/>
              <a:gd name="T44" fmla="*/ 81 w 189"/>
              <a:gd name="T45" fmla="*/ 3 h 3"/>
              <a:gd name="T46" fmla="*/ 90 w 189"/>
              <a:gd name="T47" fmla="*/ 0 h 3"/>
              <a:gd name="T48" fmla="*/ 87 w 189"/>
              <a:gd name="T49" fmla="*/ 0 h 3"/>
              <a:gd name="T50" fmla="*/ 97 w 189"/>
              <a:gd name="T51" fmla="*/ 3 h 3"/>
              <a:gd name="T52" fmla="*/ 100 w 189"/>
              <a:gd name="T53" fmla="*/ 0 h 3"/>
              <a:gd name="T54" fmla="*/ 100 w 189"/>
              <a:gd name="T55" fmla="*/ 3 h 3"/>
              <a:gd name="T56" fmla="*/ 109 w 189"/>
              <a:gd name="T57" fmla="*/ 0 h 3"/>
              <a:gd name="T58" fmla="*/ 106 w 189"/>
              <a:gd name="T59" fmla="*/ 0 h 3"/>
              <a:gd name="T60" fmla="*/ 116 w 189"/>
              <a:gd name="T61" fmla="*/ 3 h 3"/>
              <a:gd name="T62" fmla="*/ 119 w 189"/>
              <a:gd name="T63" fmla="*/ 0 h 3"/>
              <a:gd name="T64" fmla="*/ 119 w 189"/>
              <a:gd name="T65" fmla="*/ 3 h 3"/>
              <a:gd name="T66" fmla="*/ 128 w 189"/>
              <a:gd name="T67" fmla="*/ 0 h 3"/>
              <a:gd name="T68" fmla="*/ 125 w 189"/>
              <a:gd name="T69" fmla="*/ 0 h 3"/>
              <a:gd name="T70" fmla="*/ 134 w 189"/>
              <a:gd name="T71" fmla="*/ 3 h 3"/>
              <a:gd name="T72" fmla="*/ 137 w 189"/>
              <a:gd name="T73" fmla="*/ 0 h 3"/>
              <a:gd name="T74" fmla="*/ 137 w 189"/>
              <a:gd name="T75" fmla="*/ 3 h 3"/>
              <a:gd name="T76" fmla="*/ 147 w 189"/>
              <a:gd name="T77" fmla="*/ 0 h 3"/>
              <a:gd name="T78" fmla="*/ 144 w 189"/>
              <a:gd name="T79" fmla="*/ 0 h 3"/>
              <a:gd name="T80" fmla="*/ 153 w 189"/>
              <a:gd name="T81" fmla="*/ 3 h 3"/>
              <a:gd name="T82" fmla="*/ 156 w 189"/>
              <a:gd name="T83" fmla="*/ 0 h 3"/>
              <a:gd name="T84" fmla="*/ 156 w 189"/>
              <a:gd name="T85" fmla="*/ 3 h 3"/>
              <a:gd name="T86" fmla="*/ 166 w 189"/>
              <a:gd name="T87" fmla="*/ 0 h 3"/>
              <a:gd name="T88" fmla="*/ 163 w 189"/>
              <a:gd name="T89" fmla="*/ 0 h 3"/>
              <a:gd name="T90" fmla="*/ 172 w 189"/>
              <a:gd name="T91" fmla="*/ 3 h 3"/>
              <a:gd name="T92" fmla="*/ 175 w 189"/>
              <a:gd name="T93" fmla="*/ 0 h 3"/>
              <a:gd name="T94" fmla="*/ 175 w 189"/>
              <a:gd name="T95" fmla="*/ 3 h 3"/>
              <a:gd name="T96" fmla="*/ 184 w 189"/>
              <a:gd name="T97" fmla="*/ 0 h 3"/>
              <a:gd name="T98" fmla="*/ 181 w 189"/>
              <a:gd name="T99" fmla="*/ 0 h 3"/>
              <a:gd name="T100" fmla="*/ 189 w 189"/>
              <a:gd name="T10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9" h="3">
                <a:moveTo>
                  <a:pt x="0" y="0"/>
                </a:moveTo>
                <a:lnTo>
                  <a:pt x="3" y="0"/>
                </a:lnTo>
                <a:lnTo>
                  <a:pt x="3" y="3"/>
                </a:lnTo>
                <a:lnTo>
                  <a:pt x="0" y="3"/>
                </a:lnTo>
                <a:lnTo>
                  <a:pt x="0" y="0"/>
                </a:lnTo>
                <a:close/>
                <a:moveTo>
                  <a:pt x="6" y="0"/>
                </a:moveTo>
                <a:lnTo>
                  <a:pt x="9" y="0"/>
                </a:lnTo>
                <a:lnTo>
                  <a:pt x="9" y="3"/>
                </a:lnTo>
                <a:lnTo>
                  <a:pt x="6" y="3"/>
                </a:lnTo>
                <a:lnTo>
                  <a:pt x="6" y="0"/>
                </a:lnTo>
                <a:close/>
                <a:moveTo>
                  <a:pt x="12" y="0"/>
                </a:moveTo>
                <a:lnTo>
                  <a:pt x="15" y="0"/>
                </a:lnTo>
                <a:lnTo>
                  <a:pt x="15" y="3"/>
                </a:lnTo>
                <a:lnTo>
                  <a:pt x="12" y="3"/>
                </a:lnTo>
                <a:lnTo>
                  <a:pt x="12" y="0"/>
                </a:lnTo>
                <a:close/>
                <a:moveTo>
                  <a:pt x="18" y="0"/>
                </a:moveTo>
                <a:lnTo>
                  <a:pt x="22" y="0"/>
                </a:lnTo>
                <a:lnTo>
                  <a:pt x="22" y="3"/>
                </a:lnTo>
                <a:lnTo>
                  <a:pt x="18" y="3"/>
                </a:lnTo>
                <a:lnTo>
                  <a:pt x="18" y="0"/>
                </a:lnTo>
                <a:close/>
                <a:moveTo>
                  <a:pt x="25" y="0"/>
                </a:moveTo>
                <a:lnTo>
                  <a:pt x="28" y="0"/>
                </a:lnTo>
                <a:lnTo>
                  <a:pt x="28" y="3"/>
                </a:lnTo>
                <a:lnTo>
                  <a:pt x="25" y="3"/>
                </a:lnTo>
                <a:lnTo>
                  <a:pt x="25" y="0"/>
                </a:lnTo>
                <a:close/>
                <a:moveTo>
                  <a:pt x="31" y="0"/>
                </a:moveTo>
                <a:lnTo>
                  <a:pt x="34" y="0"/>
                </a:lnTo>
                <a:lnTo>
                  <a:pt x="34" y="3"/>
                </a:lnTo>
                <a:lnTo>
                  <a:pt x="31" y="3"/>
                </a:lnTo>
                <a:lnTo>
                  <a:pt x="31" y="0"/>
                </a:lnTo>
                <a:close/>
                <a:moveTo>
                  <a:pt x="37" y="0"/>
                </a:moveTo>
                <a:lnTo>
                  <a:pt x="40" y="0"/>
                </a:lnTo>
                <a:lnTo>
                  <a:pt x="40" y="3"/>
                </a:lnTo>
                <a:lnTo>
                  <a:pt x="37" y="3"/>
                </a:lnTo>
                <a:lnTo>
                  <a:pt x="37" y="0"/>
                </a:lnTo>
                <a:close/>
                <a:moveTo>
                  <a:pt x="43" y="0"/>
                </a:moveTo>
                <a:lnTo>
                  <a:pt x="47" y="0"/>
                </a:lnTo>
                <a:lnTo>
                  <a:pt x="47" y="3"/>
                </a:lnTo>
                <a:lnTo>
                  <a:pt x="43" y="3"/>
                </a:lnTo>
                <a:lnTo>
                  <a:pt x="43" y="0"/>
                </a:lnTo>
                <a:close/>
                <a:moveTo>
                  <a:pt x="50" y="0"/>
                </a:moveTo>
                <a:lnTo>
                  <a:pt x="53" y="0"/>
                </a:lnTo>
                <a:lnTo>
                  <a:pt x="53" y="3"/>
                </a:lnTo>
                <a:lnTo>
                  <a:pt x="50" y="3"/>
                </a:lnTo>
                <a:lnTo>
                  <a:pt x="50" y="0"/>
                </a:lnTo>
                <a:close/>
                <a:moveTo>
                  <a:pt x="56" y="0"/>
                </a:moveTo>
                <a:lnTo>
                  <a:pt x="59" y="0"/>
                </a:lnTo>
                <a:lnTo>
                  <a:pt x="59" y="3"/>
                </a:lnTo>
                <a:lnTo>
                  <a:pt x="56" y="3"/>
                </a:lnTo>
                <a:lnTo>
                  <a:pt x="56" y="0"/>
                </a:lnTo>
                <a:close/>
                <a:moveTo>
                  <a:pt x="62" y="0"/>
                </a:moveTo>
                <a:lnTo>
                  <a:pt x="65" y="0"/>
                </a:lnTo>
                <a:lnTo>
                  <a:pt x="65" y="3"/>
                </a:lnTo>
                <a:lnTo>
                  <a:pt x="62" y="3"/>
                </a:lnTo>
                <a:lnTo>
                  <a:pt x="62" y="0"/>
                </a:lnTo>
                <a:close/>
                <a:moveTo>
                  <a:pt x="69" y="0"/>
                </a:moveTo>
                <a:lnTo>
                  <a:pt x="72" y="0"/>
                </a:lnTo>
                <a:lnTo>
                  <a:pt x="72" y="3"/>
                </a:lnTo>
                <a:lnTo>
                  <a:pt x="69" y="3"/>
                </a:lnTo>
                <a:lnTo>
                  <a:pt x="69" y="0"/>
                </a:lnTo>
                <a:close/>
                <a:moveTo>
                  <a:pt x="75" y="0"/>
                </a:moveTo>
                <a:lnTo>
                  <a:pt x="78" y="0"/>
                </a:lnTo>
                <a:lnTo>
                  <a:pt x="78" y="3"/>
                </a:lnTo>
                <a:lnTo>
                  <a:pt x="75" y="3"/>
                </a:lnTo>
                <a:lnTo>
                  <a:pt x="75" y="0"/>
                </a:lnTo>
                <a:close/>
                <a:moveTo>
                  <a:pt x="81" y="0"/>
                </a:moveTo>
                <a:lnTo>
                  <a:pt x="84" y="0"/>
                </a:lnTo>
                <a:lnTo>
                  <a:pt x="84" y="3"/>
                </a:lnTo>
                <a:lnTo>
                  <a:pt x="81" y="3"/>
                </a:lnTo>
                <a:lnTo>
                  <a:pt x="81" y="0"/>
                </a:lnTo>
                <a:close/>
                <a:moveTo>
                  <a:pt x="87" y="0"/>
                </a:moveTo>
                <a:lnTo>
                  <a:pt x="90" y="0"/>
                </a:lnTo>
                <a:lnTo>
                  <a:pt x="90" y="3"/>
                </a:lnTo>
                <a:lnTo>
                  <a:pt x="87" y="3"/>
                </a:lnTo>
                <a:lnTo>
                  <a:pt x="87" y="0"/>
                </a:lnTo>
                <a:close/>
                <a:moveTo>
                  <a:pt x="94" y="0"/>
                </a:moveTo>
                <a:lnTo>
                  <a:pt x="97" y="0"/>
                </a:lnTo>
                <a:lnTo>
                  <a:pt x="97" y="3"/>
                </a:lnTo>
                <a:lnTo>
                  <a:pt x="94" y="3"/>
                </a:lnTo>
                <a:lnTo>
                  <a:pt x="94" y="0"/>
                </a:lnTo>
                <a:close/>
                <a:moveTo>
                  <a:pt x="100" y="0"/>
                </a:moveTo>
                <a:lnTo>
                  <a:pt x="103" y="0"/>
                </a:lnTo>
                <a:lnTo>
                  <a:pt x="103" y="3"/>
                </a:lnTo>
                <a:lnTo>
                  <a:pt x="100" y="3"/>
                </a:lnTo>
                <a:lnTo>
                  <a:pt x="100" y="0"/>
                </a:lnTo>
                <a:close/>
                <a:moveTo>
                  <a:pt x="106" y="0"/>
                </a:moveTo>
                <a:lnTo>
                  <a:pt x="109" y="0"/>
                </a:lnTo>
                <a:lnTo>
                  <a:pt x="109" y="3"/>
                </a:lnTo>
                <a:lnTo>
                  <a:pt x="106" y="3"/>
                </a:lnTo>
                <a:lnTo>
                  <a:pt x="106" y="0"/>
                </a:lnTo>
                <a:close/>
                <a:moveTo>
                  <a:pt x="112" y="0"/>
                </a:moveTo>
                <a:lnTo>
                  <a:pt x="116" y="0"/>
                </a:lnTo>
                <a:lnTo>
                  <a:pt x="116" y="3"/>
                </a:lnTo>
                <a:lnTo>
                  <a:pt x="112" y="3"/>
                </a:lnTo>
                <a:lnTo>
                  <a:pt x="112" y="0"/>
                </a:lnTo>
                <a:close/>
                <a:moveTo>
                  <a:pt x="119" y="0"/>
                </a:moveTo>
                <a:lnTo>
                  <a:pt x="122" y="0"/>
                </a:lnTo>
                <a:lnTo>
                  <a:pt x="122" y="3"/>
                </a:lnTo>
                <a:lnTo>
                  <a:pt x="119" y="3"/>
                </a:lnTo>
                <a:lnTo>
                  <a:pt x="119" y="0"/>
                </a:lnTo>
                <a:close/>
                <a:moveTo>
                  <a:pt x="125" y="0"/>
                </a:moveTo>
                <a:lnTo>
                  <a:pt x="128" y="0"/>
                </a:lnTo>
                <a:lnTo>
                  <a:pt x="128" y="3"/>
                </a:lnTo>
                <a:lnTo>
                  <a:pt x="125" y="3"/>
                </a:lnTo>
                <a:lnTo>
                  <a:pt x="125" y="0"/>
                </a:lnTo>
                <a:close/>
                <a:moveTo>
                  <a:pt x="131" y="0"/>
                </a:moveTo>
                <a:lnTo>
                  <a:pt x="134" y="0"/>
                </a:lnTo>
                <a:lnTo>
                  <a:pt x="134" y="3"/>
                </a:lnTo>
                <a:lnTo>
                  <a:pt x="131" y="3"/>
                </a:lnTo>
                <a:lnTo>
                  <a:pt x="131" y="0"/>
                </a:lnTo>
                <a:close/>
                <a:moveTo>
                  <a:pt x="137" y="0"/>
                </a:moveTo>
                <a:lnTo>
                  <a:pt x="141" y="0"/>
                </a:lnTo>
                <a:lnTo>
                  <a:pt x="141" y="3"/>
                </a:lnTo>
                <a:lnTo>
                  <a:pt x="137" y="3"/>
                </a:lnTo>
                <a:lnTo>
                  <a:pt x="137" y="0"/>
                </a:lnTo>
                <a:close/>
                <a:moveTo>
                  <a:pt x="144" y="0"/>
                </a:moveTo>
                <a:lnTo>
                  <a:pt x="147" y="0"/>
                </a:lnTo>
                <a:lnTo>
                  <a:pt x="147" y="3"/>
                </a:lnTo>
                <a:lnTo>
                  <a:pt x="144" y="3"/>
                </a:lnTo>
                <a:lnTo>
                  <a:pt x="144" y="0"/>
                </a:lnTo>
                <a:close/>
                <a:moveTo>
                  <a:pt x="150" y="0"/>
                </a:moveTo>
                <a:lnTo>
                  <a:pt x="153" y="0"/>
                </a:lnTo>
                <a:lnTo>
                  <a:pt x="153" y="3"/>
                </a:lnTo>
                <a:lnTo>
                  <a:pt x="150" y="3"/>
                </a:lnTo>
                <a:lnTo>
                  <a:pt x="150" y="0"/>
                </a:lnTo>
                <a:close/>
                <a:moveTo>
                  <a:pt x="156" y="0"/>
                </a:moveTo>
                <a:lnTo>
                  <a:pt x="159" y="0"/>
                </a:lnTo>
                <a:lnTo>
                  <a:pt x="159" y="3"/>
                </a:lnTo>
                <a:lnTo>
                  <a:pt x="156" y="3"/>
                </a:lnTo>
                <a:lnTo>
                  <a:pt x="156" y="0"/>
                </a:lnTo>
                <a:close/>
                <a:moveTo>
                  <a:pt x="163" y="0"/>
                </a:moveTo>
                <a:lnTo>
                  <a:pt x="166" y="0"/>
                </a:lnTo>
                <a:lnTo>
                  <a:pt x="166" y="3"/>
                </a:lnTo>
                <a:lnTo>
                  <a:pt x="163" y="3"/>
                </a:lnTo>
                <a:lnTo>
                  <a:pt x="163" y="0"/>
                </a:lnTo>
                <a:close/>
                <a:moveTo>
                  <a:pt x="169" y="0"/>
                </a:moveTo>
                <a:lnTo>
                  <a:pt x="172" y="0"/>
                </a:lnTo>
                <a:lnTo>
                  <a:pt x="172" y="3"/>
                </a:lnTo>
                <a:lnTo>
                  <a:pt x="169" y="3"/>
                </a:lnTo>
                <a:lnTo>
                  <a:pt x="169" y="0"/>
                </a:lnTo>
                <a:close/>
                <a:moveTo>
                  <a:pt x="175" y="0"/>
                </a:moveTo>
                <a:lnTo>
                  <a:pt x="178" y="0"/>
                </a:lnTo>
                <a:lnTo>
                  <a:pt x="178" y="3"/>
                </a:lnTo>
                <a:lnTo>
                  <a:pt x="175" y="3"/>
                </a:lnTo>
                <a:lnTo>
                  <a:pt x="175" y="0"/>
                </a:lnTo>
                <a:close/>
                <a:moveTo>
                  <a:pt x="181" y="0"/>
                </a:moveTo>
                <a:lnTo>
                  <a:pt x="184" y="0"/>
                </a:lnTo>
                <a:lnTo>
                  <a:pt x="184" y="3"/>
                </a:lnTo>
                <a:lnTo>
                  <a:pt x="181" y="3"/>
                </a:lnTo>
                <a:lnTo>
                  <a:pt x="181" y="0"/>
                </a:lnTo>
                <a:close/>
                <a:moveTo>
                  <a:pt x="188" y="0"/>
                </a:moveTo>
                <a:lnTo>
                  <a:pt x="189" y="0"/>
                </a:lnTo>
                <a:lnTo>
                  <a:pt x="189" y="3"/>
                </a:lnTo>
                <a:lnTo>
                  <a:pt x="188" y="3"/>
                </a:lnTo>
                <a:lnTo>
                  <a:pt x="188" y="0"/>
                </a:lnTo>
                <a:close/>
              </a:path>
            </a:pathLst>
          </a:custGeom>
          <a:solidFill>
            <a:srgbClr val="0070C0"/>
          </a:solidFill>
          <a:ln w="0" cap="flat">
            <a:solidFill>
              <a:schemeClr val="tx2"/>
            </a:solidFill>
            <a:prstDash val="solid"/>
            <a:bevel/>
            <a:headEnd/>
            <a:tailEnd/>
          </a:ln>
        </p:spPr>
        <p:txBody>
          <a:bodyPr/>
          <a:lstStyle/>
          <a:p>
            <a:endParaRPr lang="fr-FR"/>
          </a:p>
        </p:txBody>
      </p:sp>
      <p:sp>
        <p:nvSpPr>
          <p:cNvPr id="247" name="Freeform 38">
            <a:extLst>
              <a:ext uri="{FF2B5EF4-FFF2-40B4-BE49-F238E27FC236}">
                <a16:creationId xmlns:a16="http://schemas.microsoft.com/office/drawing/2014/main" id="{A0A57726-B51D-44FE-B249-0189273F9EA0}"/>
              </a:ext>
            </a:extLst>
          </p:cNvPr>
          <p:cNvSpPr>
            <a:spLocks noEditPoints="1"/>
          </p:cNvSpPr>
          <p:nvPr/>
        </p:nvSpPr>
        <p:spPr bwMode="auto">
          <a:xfrm>
            <a:off x="5330690" y="4706669"/>
            <a:ext cx="1992500" cy="38145"/>
          </a:xfrm>
          <a:custGeom>
            <a:avLst/>
            <a:gdLst>
              <a:gd name="T0" fmla="*/ 3 w 189"/>
              <a:gd name="T1" fmla="*/ 3 h 3"/>
              <a:gd name="T2" fmla="*/ 6 w 189"/>
              <a:gd name="T3" fmla="*/ 0 h 3"/>
              <a:gd name="T4" fmla="*/ 6 w 189"/>
              <a:gd name="T5" fmla="*/ 3 h 3"/>
              <a:gd name="T6" fmla="*/ 15 w 189"/>
              <a:gd name="T7" fmla="*/ 0 h 3"/>
              <a:gd name="T8" fmla="*/ 12 w 189"/>
              <a:gd name="T9" fmla="*/ 0 h 3"/>
              <a:gd name="T10" fmla="*/ 22 w 189"/>
              <a:gd name="T11" fmla="*/ 3 h 3"/>
              <a:gd name="T12" fmla="*/ 25 w 189"/>
              <a:gd name="T13" fmla="*/ 0 h 3"/>
              <a:gd name="T14" fmla="*/ 25 w 189"/>
              <a:gd name="T15" fmla="*/ 3 h 3"/>
              <a:gd name="T16" fmla="*/ 34 w 189"/>
              <a:gd name="T17" fmla="*/ 0 h 3"/>
              <a:gd name="T18" fmla="*/ 31 w 189"/>
              <a:gd name="T19" fmla="*/ 0 h 3"/>
              <a:gd name="T20" fmla="*/ 40 w 189"/>
              <a:gd name="T21" fmla="*/ 3 h 3"/>
              <a:gd name="T22" fmla="*/ 43 w 189"/>
              <a:gd name="T23" fmla="*/ 0 h 3"/>
              <a:gd name="T24" fmla="*/ 43 w 189"/>
              <a:gd name="T25" fmla="*/ 3 h 3"/>
              <a:gd name="T26" fmla="*/ 53 w 189"/>
              <a:gd name="T27" fmla="*/ 0 h 3"/>
              <a:gd name="T28" fmla="*/ 50 w 189"/>
              <a:gd name="T29" fmla="*/ 0 h 3"/>
              <a:gd name="T30" fmla="*/ 59 w 189"/>
              <a:gd name="T31" fmla="*/ 3 h 3"/>
              <a:gd name="T32" fmla="*/ 62 w 189"/>
              <a:gd name="T33" fmla="*/ 0 h 3"/>
              <a:gd name="T34" fmla="*/ 62 w 189"/>
              <a:gd name="T35" fmla="*/ 3 h 3"/>
              <a:gd name="T36" fmla="*/ 72 w 189"/>
              <a:gd name="T37" fmla="*/ 0 h 3"/>
              <a:gd name="T38" fmla="*/ 69 w 189"/>
              <a:gd name="T39" fmla="*/ 0 h 3"/>
              <a:gd name="T40" fmla="*/ 78 w 189"/>
              <a:gd name="T41" fmla="*/ 3 h 3"/>
              <a:gd name="T42" fmla="*/ 81 w 189"/>
              <a:gd name="T43" fmla="*/ 0 h 3"/>
              <a:gd name="T44" fmla="*/ 81 w 189"/>
              <a:gd name="T45" fmla="*/ 3 h 3"/>
              <a:gd name="T46" fmla="*/ 90 w 189"/>
              <a:gd name="T47" fmla="*/ 0 h 3"/>
              <a:gd name="T48" fmla="*/ 87 w 189"/>
              <a:gd name="T49" fmla="*/ 0 h 3"/>
              <a:gd name="T50" fmla="*/ 97 w 189"/>
              <a:gd name="T51" fmla="*/ 3 h 3"/>
              <a:gd name="T52" fmla="*/ 100 w 189"/>
              <a:gd name="T53" fmla="*/ 0 h 3"/>
              <a:gd name="T54" fmla="*/ 100 w 189"/>
              <a:gd name="T55" fmla="*/ 3 h 3"/>
              <a:gd name="T56" fmla="*/ 109 w 189"/>
              <a:gd name="T57" fmla="*/ 0 h 3"/>
              <a:gd name="T58" fmla="*/ 106 w 189"/>
              <a:gd name="T59" fmla="*/ 0 h 3"/>
              <a:gd name="T60" fmla="*/ 116 w 189"/>
              <a:gd name="T61" fmla="*/ 3 h 3"/>
              <a:gd name="T62" fmla="*/ 119 w 189"/>
              <a:gd name="T63" fmla="*/ 0 h 3"/>
              <a:gd name="T64" fmla="*/ 119 w 189"/>
              <a:gd name="T65" fmla="*/ 3 h 3"/>
              <a:gd name="T66" fmla="*/ 128 w 189"/>
              <a:gd name="T67" fmla="*/ 0 h 3"/>
              <a:gd name="T68" fmla="*/ 125 w 189"/>
              <a:gd name="T69" fmla="*/ 0 h 3"/>
              <a:gd name="T70" fmla="*/ 134 w 189"/>
              <a:gd name="T71" fmla="*/ 3 h 3"/>
              <a:gd name="T72" fmla="*/ 137 w 189"/>
              <a:gd name="T73" fmla="*/ 0 h 3"/>
              <a:gd name="T74" fmla="*/ 137 w 189"/>
              <a:gd name="T75" fmla="*/ 3 h 3"/>
              <a:gd name="T76" fmla="*/ 147 w 189"/>
              <a:gd name="T77" fmla="*/ 0 h 3"/>
              <a:gd name="T78" fmla="*/ 144 w 189"/>
              <a:gd name="T79" fmla="*/ 0 h 3"/>
              <a:gd name="T80" fmla="*/ 153 w 189"/>
              <a:gd name="T81" fmla="*/ 3 h 3"/>
              <a:gd name="T82" fmla="*/ 156 w 189"/>
              <a:gd name="T83" fmla="*/ 0 h 3"/>
              <a:gd name="T84" fmla="*/ 156 w 189"/>
              <a:gd name="T85" fmla="*/ 3 h 3"/>
              <a:gd name="T86" fmla="*/ 166 w 189"/>
              <a:gd name="T87" fmla="*/ 0 h 3"/>
              <a:gd name="T88" fmla="*/ 163 w 189"/>
              <a:gd name="T89" fmla="*/ 0 h 3"/>
              <a:gd name="T90" fmla="*/ 172 w 189"/>
              <a:gd name="T91" fmla="*/ 3 h 3"/>
              <a:gd name="T92" fmla="*/ 175 w 189"/>
              <a:gd name="T93" fmla="*/ 0 h 3"/>
              <a:gd name="T94" fmla="*/ 175 w 189"/>
              <a:gd name="T95" fmla="*/ 3 h 3"/>
              <a:gd name="T96" fmla="*/ 184 w 189"/>
              <a:gd name="T97" fmla="*/ 0 h 3"/>
              <a:gd name="T98" fmla="*/ 181 w 189"/>
              <a:gd name="T99" fmla="*/ 0 h 3"/>
              <a:gd name="T100" fmla="*/ 189 w 189"/>
              <a:gd name="T10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9" h="3">
                <a:moveTo>
                  <a:pt x="0" y="0"/>
                </a:moveTo>
                <a:lnTo>
                  <a:pt x="3" y="0"/>
                </a:lnTo>
                <a:lnTo>
                  <a:pt x="3" y="3"/>
                </a:lnTo>
                <a:lnTo>
                  <a:pt x="0" y="3"/>
                </a:lnTo>
                <a:lnTo>
                  <a:pt x="0" y="0"/>
                </a:lnTo>
                <a:close/>
                <a:moveTo>
                  <a:pt x="6" y="0"/>
                </a:moveTo>
                <a:lnTo>
                  <a:pt x="9" y="0"/>
                </a:lnTo>
                <a:lnTo>
                  <a:pt x="9" y="3"/>
                </a:lnTo>
                <a:lnTo>
                  <a:pt x="6" y="3"/>
                </a:lnTo>
                <a:lnTo>
                  <a:pt x="6" y="0"/>
                </a:lnTo>
                <a:close/>
                <a:moveTo>
                  <a:pt x="12" y="0"/>
                </a:moveTo>
                <a:lnTo>
                  <a:pt x="15" y="0"/>
                </a:lnTo>
                <a:lnTo>
                  <a:pt x="15" y="3"/>
                </a:lnTo>
                <a:lnTo>
                  <a:pt x="12" y="3"/>
                </a:lnTo>
                <a:lnTo>
                  <a:pt x="12" y="0"/>
                </a:lnTo>
                <a:close/>
                <a:moveTo>
                  <a:pt x="18" y="0"/>
                </a:moveTo>
                <a:lnTo>
                  <a:pt x="22" y="0"/>
                </a:lnTo>
                <a:lnTo>
                  <a:pt x="22" y="3"/>
                </a:lnTo>
                <a:lnTo>
                  <a:pt x="18" y="3"/>
                </a:lnTo>
                <a:lnTo>
                  <a:pt x="18" y="0"/>
                </a:lnTo>
                <a:close/>
                <a:moveTo>
                  <a:pt x="25" y="0"/>
                </a:moveTo>
                <a:lnTo>
                  <a:pt x="28" y="0"/>
                </a:lnTo>
                <a:lnTo>
                  <a:pt x="28" y="3"/>
                </a:lnTo>
                <a:lnTo>
                  <a:pt x="25" y="3"/>
                </a:lnTo>
                <a:lnTo>
                  <a:pt x="25" y="0"/>
                </a:lnTo>
                <a:close/>
                <a:moveTo>
                  <a:pt x="31" y="0"/>
                </a:moveTo>
                <a:lnTo>
                  <a:pt x="34" y="0"/>
                </a:lnTo>
                <a:lnTo>
                  <a:pt x="34" y="3"/>
                </a:lnTo>
                <a:lnTo>
                  <a:pt x="31" y="3"/>
                </a:lnTo>
                <a:lnTo>
                  <a:pt x="31" y="0"/>
                </a:lnTo>
                <a:close/>
                <a:moveTo>
                  <a:pt x="37" y="0"/>
                </a:moveTo>
                <a:lnTo>
                  <a:pt x="40" y="0"/>
                </a:lnTo>
                <a:lnTo>
                  <a:pt x="40" y="3"/>
                </a:lnTo>
                <a:lnTo>
                  <a:pt x="37" y="3"/>
                </a:lnTo>
                <a:lnTo>
                  <a:pt x="37" y="0"/>
                </a:lnTo>
                <a:close/>
                <a:moveTo>
                  <a:pt x="43" y="0"/>
                </a:moveTo>
                <a:lnTo>
                  <a:pt x="47" y="0"/>
                </a:lnTo>
                <a:lnTo>
                  <a:pt x="47" y="3"/>
                </a:lnTo>
                <a:lnTo>
                  <a:pt x="43" y="3"/>
                </a:lnTo>
                <a:lnTo>
                  <a:pt x="43" y="0"/>
                </a:lnTo>
                <a:close/>
                <a:moveTo>
                  <a:pt x="50" y="0"/>
                </a:moveTo>
                <a:lnTo>
                  <a:pt x="53" y="0"/>
                </a:lnTo>
                <a:lnTo>
                  <a:pt x="53" y="3"/>
                </a:lnTo>
                <a:lnTo>
                  <a:pt x="50" y="3"/>
                </a:lnTo>
                <a:lnTo>
                  <a:pt x="50" y="0"/>
                </a:lnTo>
                <a:close/>
                <a:moveTo>
                  <a:pt x="56" y="0"/>
                </a:moveTo>
                <a:lnTo>
                  <a:pt x="59" y="0"/>
                </a:lnTo>
                <a:lnTo>
                  <a:pt x="59" y="3"/>
                </a:lnTo>
                <a:lnTo>
                  <a:pt x="56" y="3"/>
                </a:lnTo>
                <a:lnTo>
                  <a:pt x="56" y="0"/>
                </a:lnTo>
                <a:close/>
                <a:moveTo>
                  <a:pt x="62" y="0"/>
                </a:moveTo>
                <a:lnTo>
                  <a:pt x="65" y="0"/>
                </a:lnTo>
                <a:lnTo>
                  <a:pt x="65" y="3"/>
                </a:lnTo>
                <a:lnTo>
                  <a:pt x="62" y="3"/>
                </a:lnTo>
                <a:lnTo>
                  <a:pt x="62" y="0"/>
                </a:lnTo>
                <a:close/>
                <a:moveTo>
                  <a:pt x="69" y="0"/>
                </a:moveTo>
                <a:lnTo>
                  <a:pt x="72" y="0"/>
                </a:lnTo>
                <a:lnTo>
                  <a:pt x="72" y="3"/>
                </a:lnTo>
                <a:lnTo>
                  <a:pt x="69" y="3"/>
                </a:lnTo>
                <a:lnTo>
                  <a:pt x="69" y="0"/>
                </a:lnTo>
                <a:close/>
                <a:moveTo>
                  <a:pt x="75" y="0"/>
                </a:moveTo>
                <a:lnTo>
                  <a:pt x="78" y="0"/>
                </a:lnTo>
                <a:lnTo>
                  <a:pt x="78" y="3"/>
                </a:lnTo>
                <a:lnTo>
                  <a:pt x="75" y="3"/>
                </a:lnTo>
                <a:lnTo>
                  <a:pt x="75" y="0"/>
                </a:lnTo>
                <a:close/>
                <a:moveTo>
                  <a:pt x="81" y="0"/>
                </a:moveTo>
                <a:lnTo>
                  <a:pt x="84" y="0"/>
                </a:lnTo>
                <a:lnTo>
                  <a:pt x="84" y="3"/>
                </a:lnTo>
                <a:lnTo>
                  <a:pt x="81" y="3"/>
                </a:lnTo>
                <a:lnTo>
                  <a:pt x="81" y="0"/>
                </a:lnTo>
                <a:close/>
                <a:moveTo>
                  <a:pt x="87" y="0"/>
                </a:moveTo>
                <a:lnTo>
                  <a:pt x="90" y="0"/>
                </a:lnTo>
                <a:lnTo>
                  <a:pt x="90" y="3"/>
                </a:lnTo>
                <a:lnTo>
                  <a:pt x="87" y="3"/>
                </a:lnTo>
                <a:lnTo>
                  <a:pt x="87" y="0"/>
                </a:lnTo>
                <a:close/>
                <a:moveTo>
                  <a:pt x="94" y="0"/>
                </a:moveTo>
                <a:lnTo>
                  <a:pt x="97" y="0"/>
                </a:lnTo>
                <a:lnTo>
                  <a:pt x="97" y="3"/>
                </a:lnTo>
                <a:lnTo>
                  <a:pt x="94" y="3"/>
                </a:lnTo>
                <a:lnTo>
                  <a:pt x="94" y="0"/>
                </a:lnTo>
                <a:close/>
                <a:moveTo>
                  <a:pt x="100" y="0"/>
                </a:moveTo>
                <a:lnTo>
                  <a:pt x="103" y="0"/>
                </a:lnTo>
                <a:lnTo>
                  <a:pt x="103" y="3"/>
                </a:lnTo>
                <a:lnTo>
                  <a:pt x="100" y="3"/>
                </a:lnTo>
                <a:lnTo>
                  <a:pt x="100" y="0"/>
                </a:lnTo>
                <a:close/>
                <a:moveTo>
                  <a:pt x="106" y="0"/>
                </a:moveTo>
                <a:lnTo>
                  <a:pt x="109" y="0"/>
                </a:lnTo>
                <a:lnTo>
                  <a:pt x="109" y="3"/>
                </a:lnTo>
                <a:lnTo>
                  <a:pt x="106" y="3"/>
                </a:lnTo>
                <a:lnTo>
                  <a:pt x="106" y="0"/>
                </a:lnTo>
                <a:close/>
                <a:moveTo>
                  <a:pt x="112" y="0"/>
                </a:moveTo>
                <a:lnTo>
                  <a:pt x="116" y="0"/>
                </a:lnTo>
                <a:lnTo>
                  <a:pt x="116" y="3"/>
                </a:lnTo>
                <a:lnTo>
                  <a:pt x="112" y="3"/>
                </a:lnTo>
                <a:lnTo>
                  <a:pt x="112" y="0"/>
                </a:lnTo>
                <a:close/>
                <a:moveTo>
                  <a:pt x="119" y="0"/>
                </a:moveTo>
                <a:lnTo>
                  <a:pt x="122" y="0"/>
                </a:lnTo>
                <a:lnTo>
                  <a:pt x="122" y="3"/>
                </a:lnTo>
                <a:lnTo>
                  <a:pt x="119" y="3"/>
                </a:lnTo>
                <a:lnTo>
                  <a:pt x="119" y="0"/>
                </a:lnTo>
                <a:close/>
                <a:moveTo>
                  <a:pt x="125" y="0"/>
                </a:moveTo>
                <a:lnTo>
                  <a:pt x="128" y="0"/>
                </a:lnTo>
                <a:lnTo>
                  <a:pt x="128" y="3"/>
                </a:lnTo>
                <a:lnTo>
                  <a:pt x="125" y="3"/>
                </a:lnTo>
                <a:lnTo>
                  <a:pt x="125" y="0"/>
                </a:lnTo>
                <a:close/>
                <a:moveTo>
                  <a:pt x="131" y="0"/>
                </a:moveTo>
                <a:lnTo>
                  <a:pt x="134" y="0"/>
                </a:lnTo>
                <a:lnTo>
                  <a:pt x="134" y="3"/>
                </a:lnTo>
                <a:lnTo>
                  <a:pt x="131" y="3"/>
                </a:lnTo>
                <a:lnTo>
                  <a:pt x="131" y="0"/>
                </a:lnTo>
                <a:close/>
                <a:moveTo>
                  <a:pt x="137" y="0"/>
                </a:moveTo>
                <a:lnTo>
                  <a:pt x="141" y="0"/>
                </a:lnTo>
                <a:lnTo>
                  <a:pt x="141" y="3"/>
                </a:lnTo>
                <a:lnTo>
                  <a:pt x="137" y="3"/>
                </a:lnTo>
                <a:lnTo>
                  <a:pt x="137" y="0"/>
                </a:lnTo>
                <a:close/>
                <a:moveTo>
                  <a:pt x="144" y="0"/>
                </a:moveTo>
                <a:lnTo>
                  <a:pt x="147" y="0"/>
                </a:lnTo>
                <a:lnTo>
                  <a:pt x="147" y="3"/>
                </a:lnTo>
                <a:lnTo>
                  <a:pt x="144" y="3"/>
                </a:lnTo>
                <a:lnTo>
                  <a:pt x="144" y="0"/>
                </a:lnTo>
                <a:close/>
                <a:moveTo>
                  <a:pt x="150" y="0"/>
                </a:moveTo>
                <a:lnTo>
                  <a:pt x="153" y="0"/>
                </a:lnTo>
                <a:lnTo>
                  <a:pt x="153" y="3"/>
                </a:lnTo>
                <a:lnTo>
                  <a:pt x="150" y="3"/>
                </a:lnTo>
                <a:lnTo>
                  <a:pt x="150" y="0"/>
                </a:lnTo>
                <a:close/>
                <a:moveTo>
                  <a:pt x="156" y="0"/>
                </a:moveTo>
                <a:lnTo>
                  <a:pt x="159" y="0"/>
                </a:lnTo>
                <a:lnTo>
                  <a:pt x="159" y="3"/>
                </a:lnTo>
                <a:lnTo>
                  <a:pt x="156" y="3"/>
                </a:lnTo>
                <a:lnTo>
                  <a:pt x="156" y="0"/>
                </a:lnTo>
                <a:close/>
                <a:moveTo>
                  <a:pt x="163" y="0"/>
                </a:moveTo>
                <a:lnTo>
                  <a:pt x="166" y="0"/>
                </a:lnTo>
                <a:lnTo>
                  <a:pt x="166" y="3"/>
                </a:lnTo>
                <a:lnTo>
                  <a:pt x="163" y="3"/>
                </a:lnTo>
                <a:lnTo>
                  <a:pt x="163" y="0"/>
                </a:lnTo>
                <a:close/>
                <a:moveTo>
                  <a:pt x="169" y="0"/>
                </a:moveTo>
                <a:lnTo>
                  <a:pt x="172" y="0"/>
                </a:lnTo>
                <a:lnTo>
                  <a:pt x="172" y="3"/>
                </a:lnTo>
                <a:lnTo>
                  <a:pt x="169" y="3"/>
                </a:lnTo>
                <a:lnTo>
                  <a:pt x="169" y="0"/>
                </a:lnTo>
                <a:close/>
                <a:moveTo>
                  <a:pt x="175" y="0"/>
                </a:moveTo>
                <a:lnTo>
                  <a:pt x="178" y="0"/>
                </a:lnTo>
                <a:lnTo>
                  <a:pt x="178" y="3"/>
                </a:lnTo>
                <a:lnTo>
                  <a:pt x="175" y="3"/>
                </a:lnTo>
                <a:lnTo>
                  <a:pt x="175" y="0"/>
                </a:lnTo>
                <a:close/>
                <a:moveTo>
                  <a:pt x="181" y="0"/>
                </a:moveTo>
                <a:lnTo>
                  <a:pt x="184" y="0"/>
                </a:lnTo>
                <a:lnTo>
                  <a:pt x="184" y="3"/>
                </a:lnTo>
                <a:lnTo>
                  <a:pt x="181" y="3"/>
                </a:lnTo>
                <a:lnTo>
                  <a:pt x="181" y="0"/>
                </a:lnTo>
                <a:close/>
                <a:moveTo>
                  <a:pt x="188" y="0"/>
                </a:moveTo>
                <a:lnTo>
                  <a:pt x="189" y="0"/>
                </a:lnTo>
                <a:lnTo>
                  <a:pt x="189" y="3"/>
                </a:lnTo>
                <a:lnTo>
                  <a:pt x="188" y="3"/>
                </a:lnTo>
                <a:lnTo>
                  <a:pt x="188" y="0"/>
                </a:lnTo>
                <a:close/>
              </a:path>
            </a:pathLst>
          </a:custGeom>
          <a:solidFill>
            <a:srgbClr val="0070C0"/>
          </a:solidFill>
          <a:ln w="0" cap="flat">
            <a:solidFill>
              <a:schemeClr val="tx2"/>
            </a:solidFill>
            <a:prstDash val="solid"/>
            <a:bevel/>
            <a:headEnd/>
            <a:tailEnd/>
          </a:ln>
        </p:spPr>
        <p:txBody>
          <a:bodyPr/>
          <a:lstStyle/>
          <a:p>
            <a:endParaRPr lang="fr-FR"/>
          </a:p>
        </p:txBody>
      </p:sp>
      <p:sp>
        <p:nvSpPr>
          <p:cNvPr id="248" name="Freeform 40">
            <a:extLst>
              <a:ext uri="{FF2B5EF4-FFF2-40B4-BE49-F238E27FC236}">
                <a16:creationId xmlns:a16="http://schemas.microsoft.com/office/drawing/2014/main" id="{267D5FD3-2B92-4E25-995B-DE8256CB4940}"/>
              </a:ext>
            </a:extLst>
          </p:cNvPr>
          <p:cNvSpPr>
            <a:spLocks noEditPoints="1"/>
          </p:cNvSpPr>
          <p:nvPr/>
        </p:nvSpPr>
        <p:spPr bwMode="auto">
          <a:xfrm>
            <a:off x="7046186" y="3816896"/>
            <a:ext cx="80730" cy="864000"/>
          </a:xfrm>
          <a:custGeom>
            <a:avLst/>
            <a:gdLst>
              <a:gd name="T0" fmla="*/ 6 w 10"/>
              <a:gd name="T1" fmla="*/ 9 h 46"/>
              <a:gd name="T2" fmla="*/ 6 w 10"/>
              <a:gd name="T3" fmla="*/ 37 h 46"/>
              <a:gd name="T4" fmla="*/ 3 w 10"/>
              <a:gd name="T5" fmla="*/ 37 h 46"/>
              <a:gd name="T6" fmla="*/ 3 w 10"/>
              <a:gd name="T7" fmla="*/ 9 h 46"/>
              <a:gd name="T8" fmla="*/ 6 w 10"/>
              <a:gd name="T9" fmla="*/ 9 h 46"/>
              <a:gd name="T10" fmla="*/ 0 w 10"/>
              <a:gd name="T11" fmla="*/ 10 h 46"/>
              <a:gd name="T12" fmla="*/ 5 w 10"/>
              <a:gd name="T13" fmla="*/ 0 h 46"/>
              <a:gd name="T14" fmla="*/ 10 w 10"/>
              <a:gd name="T15" fmla="*/ 10 h 46"/>
              <a:gd name="T16" fmla="*/ 0 w 10"/>
              <a:gd name="T17" fmla="*/ 10 h 46"/>
              <a:gd name="T18" fmla="*/ 10 w 10"/>
              <a:gd name="T19" fmla="*/ 36 h 46"/>
              <a:gd name="T20" fmla="*/ 5 w 10"/>
              <a:gd name="T21" fmla="*/ 46 h 46"/>
              <a:gd name="T22" fmla="*/ 0 w 10"/>
              <a:gd name="T23" fmla="*/ 36 h 46"/>
              <a:gd name="T24" fmla="*/ 10 w 10"/>
              <a:gd name="T25" fmla="*/ 36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46">
                <a:moveTo>
                  <a:pt x="6" y="9"/>
                </a:moveTo>
                <a:lnTo>
                  <a:pt x="6" y="37"/>
                </a:lnTo>
                <a:lnTo>
                  <a:pt x="3" y="37"/>
                </a:lnTo>
                <a:lnTo>
                  <a:pt x="3" y="9"/>
                </a:lnTo>
                <a:lnTo>
                  <a:pt x="6" y="9"/>
                </a:lnTo>
                <a:close/>
                <a:moveTo>
                  <a:pt x="0" y="10"/>
                </a:moveTo>
                <a:lnTo>
                  <a:pt x="5" y="0"/>
                </a:lnTo>
                <a:lnTo>
                  <a:pt x="10" y="10"/>
                </a:lnTo>
                <a:lnTo>
                  <a:pt x="0" y="10"/>
                </a:lnTo>
                <a:close/>
                <a:moveTo>
                  <a:pt x="10" y="36"/>
                </a:moveTo>
                <a:lnTo>
                  <a:pt x="5" y="46"/>
                </a:lnTo>
                <a:lnTo>
                  <a:pt x="0" y="36"/>
                </a:lnTo>
                <a:lnTo>
                  <a:pt x="10" y="36"/>
                </a:lnTo>
                <a:close/>
              </a:path>
            </a:pathLst>
          </a:custGeom>
          <a:solidFill>
            <a:schemeClr val="tx1"/>
          </a:solidFill>
          <a:ln w="0" cap="flat">
            <a:solidFill>
              <a:schemeClr val="tx1"/>
            </a:solidFill>
            <a:prstDash val="solid"/>
            <a:bevel/>
            <a:headEnd/>
            <a:tailEnd/>
          </a:ln>
        </p:spPr>
        <p:txBody>
          <a:bodyPr/>
          <a:lstStyle/>
          <a:p>
            <a:endParaRPr lang="fr-FR" dirty="0"/>
          </a:p>
        </p:txBody>
      </p:sp>
      <p:sp>
        <p:nvSpPr>
          <p:cNvPr id="249" name="Rectangle 248">
            <a:extLst>
              <a:ext uri="{FF2B5EF4-FFF2-40B4-BE49-F238E27FC236}">
                <a16:creationId xmlns:a16="http://schemas.microsoft.com/office/drawing/2014/main" id="{3E3365F3-2ABA-43EE-8E6D-9A3C634A4C6C}"/>
              </a:ext>
            </a:extLst>
          </p:cNvPr>
          <p:cNvSpPr>
            <a:spLocks noChangeArrowheads="1"/>
          </p:cNvSpPr>
          <p:nvPr/>
        </p:nvSpPr>
        <p:spPr bwMode="auto">
          <a:xfrm>
            <a:off x="7020959" y="4969770"/>
            <a:ext cx="80729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t">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fr-FR" sz="800" b="1" dirty="0">
                <a:latin typeface="Arial"/>
                <a:cs typeface="Arial"/>
              </a:rPr>
              <a:t>Rémunération accessoire (hors rémunération indexée)</a:t>
            </a:r>
            <a:endParaRPr lang="fr-FR" sz="1000" b="1" i="0" u="none" strike="noStrike" baseline="0" dirty="0">
              <a:latin typeface="Arial"/>
              <a:cs typeface="Arial"/>
            </a:endParaRPr>
          </a:p>
        </p:txBody>
      </p:sp>
      <p:sp>
        <p:nvSpPr>
          <p:cNvPr id="73" name="Espace réservé du contenu 2">
            <a:extLst>
              <a:ext uri="{FF2B5EF4-FFF2-40B4-BE49-F238E27FC236}">
                <a16:creationId xmlns:a16="http://schemas.microsoft.com/office/drawing/2014/main" id="{25C60818-B247-49F5-A08A-679C6D673B3A}"/>
              </a:ext>
            </a:extLst>
          </p:cNvPr>
          <p:cNvSpPr txBox="1">
            <a:spLocks/>
          </p:cNvSpPr>
          <p:nvPr/>
        </p:nvSpPr>
        <p:spPr>
          <a:xfrm>
            <a:off x="569936" y="6278868"/>
            <a:ext cx="8517586" cy="306009"/>
          </a:xfrm>
          <a:prstGeom prst="rect">
            <a:avLst/>
          </a:prstGeom>
        </p:spPr>
        <p:txBody>
          <a:bodyPr>
            <a:noAutofit/>
          </a:bodyPr>
          <a:lstStyle>
            <a:lvl1pPr marL="0" indent="0" algn="l" defTabSz="914400" rtl="0" eaLnBrk="1" latinLnBrk="0" hangingPunct="1">
              <a:spcBef>
                <a:spcPct val="20000"/>
              </a:spcBef>
              <a:buFontTx/>
              <a:buNone/>
              <a:defRPr sz="1500" kern="1200">
                <a:solidFill>
                  <a:schemeClr val="bg2"/>
                </a:solidFill>
                <a:latin typeface="+mn-lt"/>
                <a:ea typeface="+mn-ea"/>
                <a:cs typeface="+mn-cs"/>
              </a:defRPr>
            </a:lvl1pPr>
            <a:lvl2pPr marL="0" indent="0" algn="l" defTabSz="914400" rtl="0" eaLnBrk="1" latinLnBrk="0" hangingPunct="1">
              <a:spcBef>
                <a:spcPts val="600"/>
              </a:spcBef>
              <a:spcAft>
                <a:spcPts val="400"/>
              </a:spcAft>
              <a:buFontTx/>
              <a:buNone/>
              <a:defRPr sz="1200" b="1" kern="1200">
                <a:solidFill>
                  <a:schemeClr val="accent3"/>
                </a:solidFill>
                <a:latin typeface="+mn-lt"/>
                <a:ea typeface="+mn-ea"/>
                <a:cs typeface="+mn-cs"/>
              </a:defRPr>
            </a:lvl2pPr>
            <a:lvl3pPr marL="360000" indent="0" algn="l" defTabSz="914400" rtl="0" eaLnBrk="1" latinLnBrk="0" hangingPunct="1">
              <a:spcBef>
                <a:spcPts val="800"/>
              </a:spcBef>
              <a:spcAft>
                <a:spcPts val="600"/>
              </a:spcAft>
              <a:buFontTx/>
              <a:buNone/>
              <a:defRPr sz="1000" b="1" kern="1200">
                <a:solidFill>
                  <a:schemeClr val="accent1"/>
                </a:solidFill>
                <a:latin typeface="+mn-lt"/>
                <a:ea typeface="+mn-ea"/>
                <a:cs typeface="+mn-cs"/>
              </a:defRPr>
            </a:lvl3pPr>
            <a:lvl4pPr marL="360000" indent="0" algn="l" defTabSz="914400" rtl="0" eaLnBrk="1" latinLnBrk="0" hangingPunct="1">
              <a:spcBef>
                <a:spcPts val="0"/>
              </a:spcBef>
              <a:buFontTx/>
              <a:buNone/>
              <a:defRPr sz="1000" b="1" kern="1200">
                <a:solidFill>
                  <a:schemeClr val="bg2"/>
                </a:solidFill>
                <a:latin typeface="+mn-lt"/>
                <a:ea typeface="+mn-ea"/>
                <a:cs typeface="+mn-cs"/>
              </a:defRPr>
            </a:lvl4pPr>
            <a:lvl5pPr marL="0" indent="0" algn="l" defTabSz="914400" rtl="0" eaLnBrk="1" latinLnBrk="0" hangingPunct="1">
              <a:spcBef>
                <a:spcPts val="0"/>
              </a:spcBef>
              <a:buFontTx/>
              <a:buNone/>
              <a:defRPr sz="1000" kern="1200">
                <a:solidFill>
                  <a:schemeClr val="tx1"/>
                </a:solidFill>
                <a:latin typeface="+mn-lt"/>
                <a:ea typeface="+mn-ea"/>
                <a:cs typeface="+mn-cs"/>
              </a:defRPr>
            </a:lvl5pPr>
            <a:lvl6pPr marL="466725" indent="-107950" algn="l" defTabSz="914400" rtl="0" eaLnBrk="1" latinLnBrk="0" hangingPunct="1">
              <a:spcBef>
                <a:spcPts val="0"/>
              </a:spcBef>
              <a:buSzPct val="100000"/>
              <a:buFont typeface="Wingdings 2" panose="05020102010507070707" pitchFamily="18" charset="2"/>
              <a:buChar char="»"/>
              <a:defRPr sz="1000" kern="1200" baseline="0">
                <a:solidFill>
                  <a:schemeClr val="tx1"/>
                </a:solidFill>
                <a:latin typeface="+mn-lt"/>
                <a:ea typeface="+mn-ea"/>
                <a:cs typeface="+mn-cs"/>
              </a:defRPr>
            </a:lvl6pPr>
            <a:lvl7pPr marL="468000" indent="-126000" algn="l" defTabSz="914400" rtl="0" eaLnBrk="1" latinLnBrk="0" hangingPunct="1">
              <a:spcBef>
                <a:spcPts val="0"/>
              </a:spcBef>
              <a:buSzPct val="100000"/>
              <a:buFont typeface="Wingdings" panose="05000000000000000000" pitchFamily="2" charset="2"/>
              <a:buChar char=""/>
              <a:defRPr sz="1000" kern="1200">
                <a:solidFill>
                  <a:schemeClr val="tx1"/>
                </a:solidFill>
                <a:latin typeface="+mn-lt"/>
                <a:ea typeface="+mn-ea"/>
                <a:cs typeface="+mn-cs"/>
              </a:defRPr>
            </a:lvl7pPr>
            <a:lvl8pPr marL="900000" indent="-108000" algn="l" defTabSz="914400" rtl="0" eaLnBrk="1" latinLnBrk="0" hangingPunct="1">
              <a:spcBef>
                <a:spcPts val="0"/>
              </a:spcBef>
              <a:buFont typeface="Wingdings 2" panose="05020102010507070707" pitchFamily="18" charset="2"/>
              <a:buChar char="»"/>
              <a:defRPr sz="1000" kern="1200">
                <a:solidFill>
                  <a:schemeClr val="tx1"/>
                </a:solidFill>
                <a:latin typeface="+mn-lt"/>
                <a:ea typeface="+mn-ea"/>
                <a:cs typeface="+mn-cs"/>
              </a:defRPr>
            </a:lvl8pPr>
            <a:lvl9pPr marL="0" indent="0" algn="l" defTabSz="914400" rtl="0" eaLnBrk="1" latinLnBrk="0" hangingPunct="1">
              <a:spcBef>
                <a:spcPts val="0"/>
              </a:spcBef>
              <a:buFontTx/>
              <a:buNone/>
              <a:defRPr sz="800" kern="1200">
                <a:solidFill>
                  <a:schemeClr val="tx1"/>
                </a:solidFill>
                <a:latin typeface="+mn-lt"/>
                <a:ea typeface="+mn-ea"/>
                <a:cs typeface="+mn-cs"/>
              </a:defRPr>
            </a:lvl9pPr>
          </a:lstStyle>
          <a:p>
            <a:pPr lvl="1" algn="just"/>
            <a:r>
              <a:rPr lang="fr-FR" sz="700" b="0" dirty="0">
                <a:solidFill>
                  <a:schemeClr val="tx1"/>
                </a:solidFill>
              </a:rPr>
              <a:t>*L’assiette RAFP obligatoire est « prioritaire » sur l’assiette RAFP facultative. Elle prévoit ainsi que, lorsque le fonctionnaire ne sature pas le plafond de 20 %, l’assiette facultative est défalquée de la part soumis à l’assiette obligatoire. Ex : un professeur des écoles a un TIB de 2000 €, son assiette RAPF obligatoire est donc de 400 €. Or, il perçoit 150 € de primes « métropolitaines » et une majoration de traitement de 2 100 €. Avec la règle de priorité instituée, la cotisation facultative portera donc sur 2 050 € et non 2 100 € puisqu’il manquait 50 € pour saturer le plafond de l’assiette obligatoire.</a:t>
            </a: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a:p>
            <a:pPr marL="285750" lvl="1" indent="-285750">
              <a:buFont typeface="Wingdings" panose="05000000000000000000" pitchFamily="2" charset="2"/>
              <a:buChar char="§"/>
            </a:pPr>
            <a:endParaRPr lang="fr-FR" sz="1100" dirty="0">
              <a:latin typeface="Marianne" panose="02000000000000000000" pitchFamily="2" charset="0"/>
            </a:endParaRPr>
          </a:p>
        </p:txBody>
      </p:sp>
    </p:spTree>
    <p:extLst>
      <p:ext uri="{BB962C8B-B14F-4D97-AF65-F5344CB8AC3E}">
        <p14:creationId xmlns:p14="http://schemas.microsoft.com/office/powerpoint/2010/main" val="2928694309"/>
      </p:ext>
    </p:extLst>
  </p:cSld>
  <p:clrMapOvr>
    <a:masterClrMapping/>
  </p:clrMapOvr>
</p:sld>
</file>

<file path=ppt/theme/theme1.xml><?xml version="1.0" encoding="utf-8"?>
<a:theme xmlns:a="http://schemas.openxmlformats.org/drawingml/2006/main" name="1_blank">
  <a:themeElements>
    <a:clrScheme name="Personnalisé 1">
      <a:dk1>
        <a:srgbClr val="000000"/>
      </a:dk1>
      <a:lt1>
        <a:sysClr val="window" lastClr="FFFFFF"/>
      </a:lt1>
      <a:dk2>
        <a:srgbClr val="38AB4D"/>
      </a:dk2>
      <a:lt2>
        <a:srgbClr val="004A6F"/>
      </a:lt2>
      <a:accent1>
        <a:srgbClr val="95C11F"/>
      </a:accent1>
      <a:accent2>
        <a:srgbClr val="A3D8E7"/>
      </a:accent2>
      <a:accent3>
        <a:srgbClr val="0095B7"/>
      </a:accent3>
      <a:accent4>
        <a:srgbClr val="50BCBD"/>
      </a:accent4>
      <a:accent5>
        <a:srgbClr val="EF7D00"/>
      </a:accent5>
      <a:accent6>
        <a:srgbClr val="D60B52"/>
      </a:accent6>
      <a:hlink>
        <a:srgbClr val="0563C1"/>
      </a:hlink>
      <a:folHlink>
        <a:srgbClr val="954F72"/>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ank.pptx" id="{E87F52C8-D4C5-41FD-A4C8-8DAF420F714F}" vid="{6C6E87CE-88A5-439D-A788-9C40DA05F2C7}"/>
    </a:ext>
  </a:extLst>
</a:theme>
</file>

<file path=ppt/theme/theme2.xml><?xml version="1.0" encoding="utf-8"?>
<a:theme xmlns:a="http://schemas.openxmlformats.org/drawingml/2006/main" name="2_blank">
  <a:themeElements>
    <a:clrScheme name="Personnalisé 1">
      <a:dk1>
        <a:srgbClr val="000000"/>
      </a:dk1>
      <a:lt1>
        <a:sysClr val="window" lastClr="FFFFFF"/>
      </a:lt1>
      <a:dk2>
        <a:srgbClr val="38AB4D"/>
      </a:dk2>
      <a:lt2>
        <a:srgbClr val="004A6F"/>
      </a:lt2>
      <a:accent1>
        <a:srgbClr val="95C11F"/>
      </a:accent1>
      <a:accent2>
        <a:srgbClr val="A3D8E7"/>
      </a:accent2>
      <a:accent3>
        <a:srgbClr val="0095B7"/>
      </a:accent3>
      <a:accent4>
        <a:srgbClr val="50BCBD"/>
      </a:accent4>
      <a:accent5>
        <a:srgbClr val="EF7D00"/>
      </a:accent5>
      <a:accent6>
        <a:srgbClr val="D60B52"/>
      </a:accent6>
      <a:hlink>
        <a:srgbClr val="0563C1"/>
      </a:hlink>
      <a:folHlink>
        <a:srgbClr val="954F72"/>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ank.pptx" id="{E87F52C8-D4C5-41FD-A4C8-8DAF420F714F}" vid="{6C6E87CE-88A5-439D-A788-9C40DA05F2C7}"/>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5267</TotalTime>
  <Words>2970</Words>
  <Application>Microsoft Office PowerPoint</Application>
  <PresentationFormat>Affichage à l'écran (4:3)</PresentationFormat>
  <Paragraphs>730</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14</vt:i4>
      </vt:variant>
    </vt:vector>
  </HeadingPairs>
  <TitlesOfParts>
    <vt:vector size="22" baseType="lpstr">
      <vt:lpstr>Arial</vt:lpstr>
      <vt:lpstr>ArialMT</vt:lpstr>
      <vt:lpstr>Calibri</vt:lpstr>
      <vt:lpstr>Marianne</vt:lpstr>
      <vt:lpstr>Wingdings</vt:lpstr>
      <vt:lpstr>Wingdings 2</vt:lpstr>
      <vt:lpstr>1_blank</vt:lpstr>
      <vt:lpstr>2_blank</vt:lpstr>
      <vt:lpstr>MECANISME DE COMPENSATION A L'Indemnité TEMPORAIRE DE RETRAITE (ITR) ********* SEPTEMBRE 2023</vt:lpstr>
      <vt:lpstr>Sommaire   1- niveaux des pensions dans les territoires itr (rappel) 2- écarts de prix (LA reunion ET mayotte) 3- effectifs cotisants et pyramide des âges 4- options possibles pour un système de sur cotisations 5- fonctionnement du rAFP et options de sur cotisations 6- Simulations sur des cas types fpe représentatifs  </vt:lpstr>
      <vt:lpstr>Présentation PowerPoint</vt:lpstr>
      <vt:lpstr>Écarts de prix entre la REUNION/MAYOTTE et la France métropolitaine </vt:lpstr>
      <vt:lpstr>Présentation PowerPoint</vt:lpstr>
      <vt:lpstr>Présentation PowerPoint</vt:lpstr>
      <vt:lpstr>Présentation PowerPoint</vt:lpstr>
      <vt:lpstr>RAFP – présentation du régime</vt:lpstr>
      <vt:lpstr>Option 1 : déplafonnement partiel</vt:lpstr>
      <vt:lpstr>SIMULATIONS SUR CAS TYPES FPE Représentatifs – PRESENTATION DES CAS TYPES</vt:lpstr>
      <vt:lpstr>SIMULATIONS SUR CAS TYPES FPE Représentatifs – PRESENTATION DES CAS TYPES</vt:lpstr>
      <vt:lpstr>SIMULATIONS SUR CAS TYPES FPE Représentatifs – extension ASSIETTE RAFP </vt:lpstr>
      <vt:lpstr>SIMULATIONS SUR CAS TYPES FPE Représentatifs – Déplafonnement RAFP</vt:lpstr>
      <vt:lpstr>SIMULATIONS SUR CAS TYPES FPE Représentatifs – Déplafonnement RAFP</vt:lpstr>
    </vt:vector>
  </TitlesOfParts>
  <Company>Secrétariat Général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 sur deux lignes</dc:title>
  <dc:creator>MANAS Adrien</dc:creator>
  <cp:lastModifiedBy>GEVERTZ Laure</cp:lastModifiedBy>
  <cp:revision>361</cp:revision>
  <cp:lastPrinted>2023-07-18T16:04:35Z</cp:lastPrinted>
  <dcterms:created xsi:type="dcterms:W3CDTF">2023-06-23T07:44:38Z</dcterms:created>
  <dcterms:modified xsi:type="dcterms:W3CDTF">2023-09-18T15:05:01Z</dcterms:modified>
</cp:coreProperties>
</file>