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83" r:id="rId3"/>
    <p:sldId id="306" r:id="rId4"/>
    <p:sldId id="284" r:id="rId5"/>
    <p:sldId id="302" r:id="rId6"/>
    <p:sldId id="303" r:id="rId7"/>
    <p:sldId id="309" r:id="rId8"/>
    <p:sldId id="308" r:id="rId9"/>
    <p:sldId id="305" r:id="rId10"/>
    <p:sldId id="304" r:id="rId11"/>
    <p:sldId id="301" r:id="rId12"/>
  </p:sldIdLst>
  <p:sldSz cx="9144000" cy="6858000" type="screen4x3"/>
  <p:notesSz cx="6797675" cy="9926638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2DE"/>
    <a:srgbClr val="CBCFC4"/>
    <a:srgbClr val="E3EBD3"/>
    <a:srgbClr val="94ADAC"/>
    <a:srgbClr val="FFC7BE"/>
    <a:srgbClr val="FFE2DF"/>
    <a:srgbClr val="FFC29E"/>
    <a:srgbClr val="484D7A"/>
    <a:srgbClr val="A26959"/>
    <a:srgbClr val="E8A7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5948" autoAdjust="0"/>
  </p:normalViewPr>
  <p:slideViewPr>
    <p:cSldViewPr snapToGrid="0" snapToObjects="1">
      <p:cViewPr varScale="1">
        <p:scale>
          <a:sx n="70" d="100"/>
          <a:sy n="70" d="100"/>
        </p:scale>
        <p:origin x="1410" y="48"/>
      </p:cViewPr>
      <p:guideLst>
        <p:guide orient="horz" pos="2160"/>
        <p:guide pos="459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4" d="100"/>
          <a:sy n="54" d="100"/>
        </p:scale>
        <p:origin x="289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B17CFA-6F9E-4CF9-8063-49F48B7126F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F34A6CF-B863-4F07-92FB-6F8FCEDA02F0}">
      <dgm:prSet phldrT="[Texte]"/>
      <dgm:spPr/>
      <dgm:t>
        <a:bodyPr/>
        <a:lstStyle/>
        <a:p>
          <a:r>
            <a:rPr lang="fr-FR" dirty="0" smtClean="0"/>
            <a:t>Sept 2021</a:t>
          </a:r>
          <a:endParaRPr lang="fr-FR" dirty="0"/>
        </a:p>
      </dgm:t>
    </dgm:pt>
    <dgm:pt modelId="{6BB0C5D6-E688-4FBA-BE5D-69EF3DC52271}" type="parTrans" cxnId="{99231F87-B0C3-415F-A26E-A6DA2B00C13E}">
      <dgm:prSet/>
      <dgm:spPr/>
      <dgm:t>
        <a:bodyPr/>
        <a:lstStyle/>
        <a:p>
          <a:endParaRPr lang="fr-FR"/>
        </a:p>
      </dgm:t>
    </dgm:pt>
    <dgm:pt modelId="{460D883C-B008-4ADA-AC92-2F3A142567A7}" type="sibTrans" cxnId="{99231F87-B0C3-415F-A26E-A6DA2B00C13E}">
      <dgm:prSet/>
      <dgm:spPr/>
      <dgm:t>
        <a:bodyPr/>
        <a:lstStyle/>
        <a:p>
          <a:endParaRPr lang="fr-FR"/>
        </a:p>
      </dgm:t>
    </dgm:pt>
    <dgm:pt modelId="{2DD39C53-AC36-41BE-AECF-CC6CFCEBABFF}">
      <dgm:prSet phldrT="[Texte]"/>
      <dgm:spPr/>
      <dgm:t>
        <a:bodyPr/>
        <a:lstStyle/>
        <a:p>
          <a:r>
            <a:rPr lang="fr-FR" dirty="0" smtClean="0"/>
            <a:t>GT préparatoire et consultation du CSFPE</a:t>
          </a:r>
          <a:endParaRPr lang="fr-FR" dirty="0"/>
        </a:p>
      </dgm:t>
    </dgm:pt>
    <dgm:pt modelId="{426CFFFB-2103-4027-A6A5-F96F1DEAA69B}" type="parTrans" cxnId="{97200774-3AA1-4E04-A065-320B383D0147}">
      <dgm:prSet/>
      <dgm:spPr/>
      <dgm:t>
        <a:bodyPr/>
        <a:lstStyle/>
        <a:p>
          <a:endParaRPr lang="fr-FR"/>
        </a:p>
      </dgm:t>
    </dgm:pt>
    <dgm:pt modelId="{E4B87ED0-960C-49A7-B366-483616FC34E6}" type="sibTrans" cxnId="{97200774-3AA1-4E04-A065-320B383D0147}">
      <dgm:prSet/>
      <dgm:spPr/>
      <dgm:t>
        <a:bodyPr/>
        <a:lstStyle/>
        <a:p>
          <a:endParaRPr lang="fr-FR"/>
        </a:p>
      </dgm:t>
    </dgm:pt>
    <dgm:pt modelId="{46CFA380-5AA3-4054-BAE7-1A998F505459}">
      <dgm:prSet phldrT="[Texte]"/>
      <dgm:spPr/>
      <dgm:t>
        <a:bodyPr/>
        <a:lstStyle/>
        <a:p>
          <a:r>
            <a:rPr lang="fr-FR" dirty="0" err="1" smtClean="0"/>
            <a:t>Nov</a:t>
          </a:r>
          <a:r>
            <a:rPr lang="fr-FR" dirty="0" smtClean="0"/>
            <a:t> 2021</a:t>
          </a:r>
          <a:endParaRPr lang="fr-FR" dirty="0"/>
        </a:p>
      </dgm:t>
    </dgm:pt>
    <dgm:pt modelId="{730DBB84-47F1-4688-9E1E-892FAD32E131}" type="parTrans" cxnId="{EBD7ED52-A9D3-4DC5-BE1D-0576FE9971E3}">
      <dgm:prSet/>
      <dgm:spPr/>
      <dgm:t>
        <a:bodyPr/>
        <a:lstStyle/>
        <a:p>
          <a:endParaRPr lang="fr-FR"/>
        </a:p>
      </dgm:t>
    </dgm:pt>
    <dgm:pt modelId="{49E023AE-7C02-496C-9652-0BA846859D2F}" type="sibTrans" cxnId="{EBD7ED52-A9D3-4DC5-BE1D-0576FE9971E3}">
      <dgm:prSet/>
      <dgm:spPr/>
      <dgm:t>
        <a:bodyPr/>
        <a:lstStyle/>
        <a:p>
          <a:endParaRPr lang="fr-FR"/>
        </a:p>
      </dgm:t>
    </dgm:pt>
    <dgm:pt modelId="{71FE0C61-9958-4B00-86FE-71899F844A9C}">
      <dgm:prSet phldrT="[Texte]"/>
      <dgm:spPr/>
      <dgm:t>
        <a:bodyPr/>
        <a:lstStyle/>
        <a:p>
          <a:r>
            <a:rPr lang="fr-FR" dirty="0" smtClean="0"/>
            <a:t>Saisine du Conseil d’Etat et examen en section</a:t>
          </a:r>
          <a:endParaRPr lang="fr-FR" dirty="0"/>
        </a:p>
      </dgm:t>
    </dgm:pt>
    <dgm:pt modelId="{0AFED530-40F0-491C-A889-E3A519EA0ABF}" type="parTrans" cxnId="{45483A48-8F6C-44C4-9E24-F35893B15A98}">
      <dgm:prSet/>
      <dgm:spPr/>
      <dgm:t>
        <a:bodyPr/>
        <a:lstStyle/>
        <a:p>
          <a:endParaRPr lang="fr-FR"/>
        </a:p>
      </dgm:t>
    </dgm:pt>
    <dgm:pt modelId="{75ECBC21-4F45-49BB-AF3D-1CEB65130A85}" type="sibTrans" cxnId="{45483A48-8F6C-44C4-9E24-F35893B15A98}">
      <dgm:prSet/>
      <dgm:spPr/>
      <dgm:t>
        <a:bodyPr/>
        <a:lstStyle/>
        <a:p>
          <a:endParaRPr lang="fr-FR"/>
        </a:p>
      </dgm:t>
    </dgm:pt>
    <dgm:pt modelId="{C2BB5012-CD9F-4279-B584-FB0B9D183072}">
      <dgm:prSet phldrT="[Texte]"/>
      <dgm:spPr/>
      <dgm:t>
        <a:bodyPr/>
        <a:lstStyle/>
        <a:p>
          <a:r>
            <a:rPr lang="fr-FR" dirty="0" smtClean="0"/>
            <a:t>Fin 2021</a:t>
          </a:r>
          <a:endParaRPr lang="fr-FR" dirty="0"/>
        </a:p>
      </dgm:t>
    </dgm:pt>
    <dgm:pt modelId="{9ED0399E-2814-4226-A270-33363CD2D365}" type="parTrans" cxnId="{9035B77B-04DD-4948-A40B-EBF729D6FDE6}">
      <dgm:prSet/>
      <dgm:spPr/>
      <dgm:t>
        <a:bodyPr/>
        <a:lstStyle/>
        <a:p>
          <a:endParaRPr lang="fr-FR"/>
        </a:p>
      </dgm:t>
    </dgm:pt>
    <dgm:pt modelId="{7B85DDB2-C536-483C-A422-E0056B3FECAD}" type="sibTrans" cxnId="{9035B77B-04DD-4948-A40B-EBF729D6FDE6}">
      <dgm:prSet/>
      <dgm:spPr/>
      <dgm:t>
        <a:bodyPr/>
        <a:lstStyle/>
        <a:p>
          <a:endParaRPr lang="fr-FR"/>
        </a:p>
      </dgm:t>
    </dgm:pt>
    <dgm:pt modelId="{50197097-E496-4793-BD37-C69DD8D18439}">
      <dgm:prSet phldrT="[Texte]"/>
      <dgm:spPr/>
      <dgm:t>
        <a:bodyPr/>
        <a:lstStyle/>
        <a:p>
          <a:r>
            <a:rPr lang="fr-FR" dirty="0" smtClean="0"/>
            <a:t>Publication du nouveau décret </a:t>
          </a:r>
          <a:endParaRPr lang="fr-FR" dirty="0"/>
        </a:p>
      </dgm:t>
    </dgm:pt>
    <dgm:pt modelId="{6996F1F4-2FCC-4EE0-BBC3-DD86EB7148AB}" type="parTrans" cxnId="{B951BD7E-FBEC-4957-819E-CAA26E12C194}">
      <dgm:prSet/>
      <dgm:spPr/>
      <dgm:t>
        <a:bodyPr/>
        <a:lstStyle/>
        <a:p>
          <a:endParaRPr lang="fr-FR"/>
        </a:p>
      </dgm:t>
    </dgm:pt>
    <dgm:pt modelId="{A6EF5FB6-7251-49B6-B26B-57695239EBF7}" type="sibTrans" cxnId="{B951BD7E-FBEC-4957-819E-CAA26E12C194}">
      <dgm:prSet/>
      <dgm:spPr/>
      <dgm:t>
        <a:bodyPr/>
        <a:lstStyle/>
        <a:p>
          <a:endParaRPr lang="fr-FR"/>
        </a:p>
      </dgm:t>
    </dgm:pt>
    <dgm:pt modelId="{97ADC6E4-8880-4F05-B10F-9FDD0909505A}" type="pres">
      <dgm:prSet presAssocID="{94B17CFA-6F9E-4CF9-8063-49F48B7126F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50349E2-201B-4E77-8298-1B98C4C82571}" type="pres">
      <dgm:prSet presAssocID="{1F34A6CF-B863-4F07-92FB-6F8FCEDA02F0}" presName="composite" presStyleCnt="0"/>
      <dgm:spPr/>
    </dgm:pt>
    <dgm:pt modelId="{03EAED2E-1C31-4B4C-9A1E-C188F1D82107}" type="pres">
      <dgm:prSet presAssocID="{1F34A6CF-B863-4F07-92FB-6F8FCEDA02F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B10CC7-B865-41B8-9495-DFF131BC59FA}" type="pres">
      <dgm:prSet presAssocID="{1F34A6CF-B863-4F07-92FB-6F8FCEDA02F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C5F06D-C9EE-4E46-937C-4F9879E73699}" type="pres">
      <dgm:prSet presAssocID="{460D883C-B008-4ADA-AC92-2F3A142567A7}" presName="sp" presStyleCnt="0"/>
      <dgm:spPr/>
    </dgm:pt>
    <dgm:pt modelId="{0DFC84FE-97BF-490B-AAF2-4FCC65B83C36}" type="pres">
      <dgm:prSet presAssocID="{46CFA380-5AA3-4054-BAE7-1A998F505459}" presName="composite" presStyleCnt="0"/>
      <dgm:spPr/>
    </dgm:pt>
    <dgm:pt modelId="{EC941A40-527E-4E1C-B793-953ECD79F747}" type="pres">
      <dgm:prSet presAssocID="{46CFA380-5AA3-4054-BAE7-1A998F50545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1E282-B065-4C63-B83C-C99EAED5243B}" type="pres">
      <dgm:prSet presAssocID="{46CFA380-5AA3-4054-BAE7-1A998F50545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FD1ABB-4242-41F6-B75D-5EE707739B49}" type="pres">
      <dgm:prSet presAssocID="{49E023AE-7C02-496C-9652-0BA846859D2F}" presName="sp" presStyleCnt="0"/>
      <dgm:spPr/>
    </dgm:pt>
    <dgm:pt modelId="{20EA83FB-7D8D-4AD5-87C5-E07F3E4F7E9A}" type="pres">
      <dgm:prSet presAssocID="{C2BB5012-CD9F-4279-B584-FB0B9D183072}" presName="composite" presStyleCnt="0"/>
      <dgm:spPr/>
    </dgm:pt>
    <dgm:pt modelId="{45D31ECE-4ADD-420F-9BB8-F5A20C594158}" type="pres">
      <dgm:prSet presAssocID="{C2BB5012-CD9F-4279-B584-FB0B9D18307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8B296B-FE54-4E79-8335-5AC564594680}" type="pres">
      <dgm:prSet presAssocID="{C2BB5012-CD9F-4279-B584-FB0B9D18307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5A28F3E-3925-4753-8F67-EF1661CF2F2B}" type="presOf" srcId="{1F34A6CF-B863-4F07-92FB-6F8FCEDA02F0}" destId="{03EAED2E-1C31-4B4C-9A1E-C188F1D82107}" srcOrd="0" destOrd="0" presId="urn:microsoft.com/office/officeart/2005/8/layout/chevron2"/>
    <dgm:cxn modelId="{04052A61-E141-43F2-B0B8-01DCDA204270}" type="presOf" srcId="{46CFA380-5AA3-4054-BAE7-1A998F505459}" destId="{EC941A40-527E-4E1C-B793-953ECD79F747}" srcOrd="0" destOrd="0" presId="urn:microsoft.com/office/officeart/2005/8/layout/chevron2"/>
    <dgm:cxn modelId="{5720FF5B-7E50-4B67-93FB-09E9396ABB81}" type="presOf" srcId="{50197097-E496-4793-BD37-C69DD8D18439}" destId="{DB8B296B-FE54-4E79-8335-5AC564594680}" srcOrd="0" destOrd="0" presId="urn:microsoft.com/office/officeart/2005/8/layout/chevron2"/>
    <dgm:cxn modelId="{EBD7ED52-A9D3-4DC5-BE1D-0576FE9971E3}" srcId="{94B17CFA-6F9E-4CF9-8063-49F48B7126FE}" destId="{46CFA380-5AA3-4054-BAE7-1A998F505459}" srcOrd="1" destOrd="0" parTransId="{730DBB84-47F1-4688-9E1E-892FAD32E131}" sibTransId="{49E023AE-7C02-496C-9652-0BA846859D2F}"/>
    <dgm:cxn modelId="{B951BD7E-FBEC-4957-819E-CAA26E12C194}" srcId="{C2BB5012-CD9F-4279-B584-FB0B9D183072}" destId="{50197097-E496-4793-BD37-C69DD8D18439}" srcOrd="0" destOrd="0" parTransId="{6996F1F4-2FCC-4EE0-BBC3-DD86EB7148AB}" sibTransId="{A6EF5FB6-7251-49B6-B26B-57695239EBF7}"/>
    <dgm:cxn modelId="{97200774-3AA1-4E04-A065-320B383D0147}" srcId="{1F34A6CF-B863-4F07-92FB-6F8FCEDA02F0}" destId="{2DD39C53-AC36-41BE-AECF-CC6CFCEBABFF}" srcOrd="0" destOrd="0" parTransId="{426CFFFB-2103-4027-A6A5-F96F1DEAA69B}" sibTransId="{E4B87ED0-960C-49A7-B366-483616FC34E6}"/>
    <dgm:cxn modelId="{A5B857D8-69FB-4C8B-8F71-EA2825444243}" type="presOf" srcId="{C2BB5012-CD9F-4279-B584-FB0B9D183072}" destId="{45D31ECE-4ADD-420F-9BB8-F5A20C594158}" srcOrd="0" destOrd="0" presId="urn:microsoft.com/office/officeart/2005/8/layout/chevron2"/>
    <dgm:cxn modelId="{518436F6-0BE1-4D06-9DAC-118AF022CAA8}" type="presOf" srcId="{94B17CFA-6F9E-4CF9-8063-49F48B7126FE}" destId="{97ADC6E4-8880-4F05-B10F-9FDD0909505A}" srcOrd="0" destOrd="0" presId="urn:microsoft.com/office/officeart/2005/8/layout/chevron2"/>
    <dgm:cxn modelId="{99231F87-B0C3-415F-A26E-A6DA2B00C13E}" srcId="{94B17CFA-6F9E-4CF9-8063-49F48B7126FE}" destId="{1F34A6CF-B863-4F07-92FB-6F8FCEDA02F0}" srcOrd="0" destOrd="0" parTransId="{6BB0C5D6-E688-4FBA-BE5D-69EF3DC52271}" sibTransId="{460D883C-B008-4ADA-AC92-2F3A142567A7}"/>
    <dgm:cxn modelId="{9035B77B-04DD-4948-A40B-EBF729D6FDE6}" srcId="{94B17CFA-6F9E-4CF9-8063-49F48B7126FE}" destId="{C2BB5012-CD9F-4279-B584-FB0B9D183072}" srcOrd="2" destOrd="0" parTransId="{9ED0399E-2814-4226-A270-33363CD2D365}" sibTransId="{7B85DDB2-C536-483C-A422-E0056B3FECAD}"/>
    <dgm:cxn modelId="{963254A2-E8A3-4589-9E65-1E491502BAEF}" type="presOf" srcId="{2DD39C53-AC36-41BE-AECF-CC6CFCEBABFF}" destId="{F5B10CC7-B865-41B8-9495-DFF131BC59FA}" srcOrd="0" destOrd="0" presId="urn:microsoft.com/office/officeart/2005/8/layout/chevron2"/>
    <dgm:cxn modelId="{45483A48-8F6C-44C4-9E24-F35893B15A98}" srcId="{46CFA380-5AA3-4054-BAE7-1A998F505459}" destId="{71FE0C61-9958-4B00-86FE-71899F844A9C}" srcOrd="0" destOrd="0" parTransId="{0AFED530-40F0-491C-A889-E3A519EA0ABF}" sibTransId="{75ECBC21-4F45-49BB-AF3D-1CEB65130A85}"/>
    <dgm:cxn modelId="{B3567CD6-2E83-4558-B9FC-AC942AAA1774}" type="presOf" srcId="{71FE0C61-9958-4B00-86FE-71899F844A9C}" destId="{DC11E282-B065-4C63-B83C-C99EAED5243B}" srcOrd="0" destOrd="0" presId="urn:microsoft.com/office/officeart/2005/8/layout/chevron2"/>
    <dgm:cxn modelId="{3A676EE6-AE66-47E1-8C30-AC89BF074725}" type="presParOf" srcId="{97ADC6E4-8880-4F05-B10F-9FDD0909505A}" destId="{B50349E2-201B-4E77-8298-1B98C4C82571}" srcOrd="0" destOrd="0" presId="urn:microsoft.com/office/officeart/2005/8/layout/chevron2"/>
    <dgm:cxn modelId="{93A3EBB9-06B9-44BA-8DD1-28C3BDCA93D1}" type="presParOf" srcId="{B50349E2-201B-4E77-8298-1B98C4C82571}" destId="{03EAED2E-1C31-4B4C-9A1E-C188F1D82107}" srcOrd="0" destOrd="0" presId="urn:microsoft.com/office/officeart/2005/8/layout/chevron2"/>
    <dgm:cxn modelId="{A832D7AD-C0AD-4DAE-9855-CC054DF07178}" type="presParOf" srcId="{B50349E2-201B-4E77-8298-1B98C4C82571}" destId="{F5B10CC7-B865-41B8-9495-DFF131BC59FA}" srcOrd="1" destOrd="0" presId="urn:microsoft.com/office/officeart/2005/8/layout/chevron2"/>
    <dgm:cxn modelId="{69A76FFD-774D-4ADB-8067-690A14372E1D}" type="presParOf" srcId="{97ADC6E4-8880-4F05-B10F-9FDD0909505A}" destId="{A6C5F06D-C9EE-4E46-937C-4F9879E73699}" srcOrd="1" destOrd="0" presId="urn:microsoft.com/office/officeart/2005/8/layout/chevron2"/>
    <dgm:cxn modelId="{64DCFDAE-FB5C-4204-8157-123ADAB3938E}" type="presParOf" srcId="{97ADC6E4-8880-4F05-B10F-9FDD0909505A}" destId="{0DFC84FE-97BF-490B-AAF2-4FCC65B83C36}" srcOrd="2" destOrd="0" presId="urn:microsoft.com/office/officeart/2005/8/layout/chevron2"/>
    <dgm:cxn modelId="{3709DBDA-D51C-4C7E-B067-CFDBD9F961D2}" type="presParOf" srcId="{0DFC84FE-97BF-490B-AAF2-4FCC65B83C36}" destId="{EC941A40-527E-4E1C-B793-953ECD79F747}" srcOrd="0" destOrd="0" presId="urn:microsoft.com/office/officeart/2005/8/layout/chevron2"/>
    <dgm:cxn modelId="{F65F3838-60F6-414D-B47E-2FB5AAA13178}" type="presParOf" srcId="{0DFC84FE-97BF-490B-AAF2-4FCC65B83C36}" destId="{DC11E282-B065-4C63-B83C-C99EAED5243B}" srcOrd="1" destOrd="0" presId="urn:microsoft.com/office/officeart/2005/8/layout/chevron2"/>
    <dgm:cxn modelId="{153162AE-6DCD-4922-AD82-A7FBB5D790E9}" type="presParOf" srcId="{97ADC6E4-8880-4F05-B10F-9FDD0909505A}" destId="{9DFD1ABB-4242-41F6-B75D-5EE707739B49}" srcOrd="3" destOrd="0" presId="urn:microsoft.com/office/officeart/2005/8/layout/chevron2"/>
    <dgm:cxn modelId="{933AFE18-5AF8-415D-9832-982AB97540E8}" type="presParOf" srcId="{97ADC6E4-8880-4F05-B10F-9FDD0909505A}" destId="{20EA83FB-7D8D-4AD5-87C5-E07F3E4F7E9A}" srcOrd="4" destOrd="0" presId="urn:microsoft.com/office/officeart/2005/8/layout/chevron2"/>
    <dgm:cxn modelId="{1C1476A1-7A56-4EAC-AB84-145E6F19300A}" type="presParOf" srcId="{20EA83FB-7D8D-4AD5-87C5-E07F3E4F7E9A}" destId="{45D31ECE-4ADD-420F-9BB8-F5A20C594158}" srcOrd="0" destOrd="0" presId="urn:microsoft.com/office/officeart/2005/8/layout/chevron2"/>
    <dgm:cxn modelId="{4757FAF1-6B5D-48BC-9DE1-FB0B5E1611D9}" type="presParOf" srcId="{20EA83FB-7D8D-4AD5-87C5-E07F3E4F7E9A}" destId="{DB8B296B-FE54-4E79-8335-5AC56459468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AED2E-1C31-4B4C-9A1E-C188F1D82107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Sept 2021</a:t>
          </a:r>
          <a:endParaRPr lang="fr-FR" sz="1900" kern="1200" dirty="0"/>
        </a:p>
      </dsp:txBody>
      <dsp:txXfrm rot="-5400000">
        <a:off x="1" y="520688"/>
        <a:ext cx="1039018" cy="445294"/>
      </dsp:txXfrm>
    </dsp:sp>
    <dsp:sp modelId="{F5B10CC7-B865-41B8-9495-DFF131BC59FA}">
      <dsp:nvSpPr>
        <dsp:cNvPr id="0" name=""/>
        <dsp:cNvSpPr/>
      </dsp:nvSpPr>
      <dsp:spPr>
        <a:xfrm rot="5400000">
          <a:off x="3451691" y="-2411493"/>
          <a:ext cx="964803" cy="5790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dirty="0" smtClean="0"/>
            <a:t>GT préparatoire et consultation du CSFPE</a:t>
          </a:r>
          <a:endParaRPr lang="fr-FR" sz="2900" kern="1200" dirty="0"/>
        </a:p>
      </dsp:txBody>
      <dsp:txXfrm rot="-5400000">
        <a:off x="1039018" y="48278"/>
        <a:ext cx="5743051" cy="870607"/>
      </dsp:txXfrm>
    </dsp:sp>
    <dsp:sp modelId="{EC941A40-527E-4E1C-B793-953ECD79F747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err="1" smtClean="0"/>
            <a:t>Nov</a:t>
          </a:r>
          <a:r>
            <a:rPr lang="fr-FR" sz="1900" kern="1200" dirty="0" smtClean="0"/>
            <a:t> 2021</a:t>
          </a:r>
          <a:endParaRPr lang="fr-FR" sz="1900" kern="1200" dirty="0"/>
        </a:p>
      </dsp:txBody>
      <dsp:txXfrm rot="-5400000">
        <a:off x="1" y="1809352"/>
        <a:ext cx="1039018" cy="445294"/>
      </dsp:txXfrm>
    </dsp:sp>
    <dsp:sp modelId="{DC11E282-B065-4C63-B83C-C99EAED5243B}">
      <dsp:nvSpPr>
        <dsp:cNvPr id="0" name=""/>
        <dsp:cNvSpPr/>
      </dsp:nvSpPr>
      <dsp:spPr>
        <a:xfrm rot="5400000">
          <a:off x="3451691" y="-1122829"/>
          <a:ext cx="964803" cy="5790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dirty="0" smtClean="0"/>
            <a:t>Saisine du Conseil d’Etat et examen en section</a:t>
          </a:r>
          <a:endParaRPr lang="fr-FR" sz="2900" kern="1200" dirty="0"/>
        </a:p>
      </dsp:txBody>
      <dsp:txXfrm rot="-5400000">
        <a:off x="1039018" y="1336942"/>
        <a:ext cx="5743051" cy="870607"/>
      </dsp:txXfrm>
    </dsp:sp>
    <dsp:sp modelId="{45D31ECE-4ADD-420F-9BB8-F5A20C594158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Fin 2021</a:t>
          </a:r>
          <a:endParaRPr lang="fr-FR" sz="1900" kern="1200" dirty="0"/>
        </a:p>
      </dsp:txBody>
      <dsp:txXfrm rot="-5400000">
        <a:off x="1" y="3098016"/>
        <a:ext cx="1039018" cy="445294"/>
      </dsp:txXfrm>
    </dsp:sp>
    <dsp:sp modelId="{DB8B296B-FE54-4E79-8335-5AC564594680}">
      <dsp:nvSpPr>
        <dsp:cNvPr id="0" name=""/>
        <dsp:cNvSpPr/>
      </dsp:nvSpPr>
      <dsp:spPr>
        <a:xfrm rot="5400000">
          <a:off x="3451691" y="165834"/>
          <a:ext cx="964803" cy="5790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dirty="0" smtClean="0"/>
            <a:t>Publication du nouveau décret </a:t>
          </a:r>
          <a:endParaRPr lang="fr-FR" sz="2900" kern="1200" dirty="0"/>
        </a:p>
      </dsp:txBody>
      <dsp:txXfrm rot="-5400000">
        <a:off x="1039018" y="2625605"/>
        <a:ext cx="5743051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8701514E-7901-4089-83CA-17573E153C36}" type="datetime1">
              <a:rPr lang="fr-FR"/>
              <a:pPr>
                <a:defRPr/>
              </a:pPr>
              <a:t>28/05/2021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749E9FF-E27B-4FD6-ABAC-9F2D67631D8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2698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9922A48-3C58-42C6-9DFC-11D0DAED956B}" type="datetime1">
              <a:rPr lang="fr-FR"/>
              <a:pPr>
                <a:defRPr/>
              </a:pPr>
              <a:t>28/05/2021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31D36EB-473D-4CB5-942F-CB3DA3F45F9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38792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" descr="DGAFP-fo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072563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 userDrawn="1"/>
        </p:nvCxnSpPr>
        <p:spPr>
          <a:xfrm>
            <a:off x="457200" y="6356350"/>
            <a:ext cx="2133600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 userDrawn="1"/>
        </p:nvCxnSpPr>
        <p:spPr>
          <a:xfrm>
            <a:off x="457200" y="6700838"/>
            <a:ext cx="2133600" cy="1587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86410" y="1709845"/>
            <a:ext cx="7157590" cy="1300056"/>
          </a:xfrm>
          <a:prstGeom prst="rect">
            <a:avLst/>
          </a:prstGeom>
        </p:spPr>
        <p:txBody>
          <a:bodyPr/>
          <a:lstStyle>
            <a:lvl1pPr algn="l">
              <a:defRPr sz="3200" b="0" i="0">
                <a:latin typeface="Section-Bold"/>
                <a:cs typeface="Section-Bold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86410" y="3009900"/>
            <a:ext cx="5785990" cy="49492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0" i="0">
                <a:solidFill>
                  <a:schemeClr val="tx1"/>
                </a:solidFill>
                <a:latin typeface="Section-Medium"/>
                <a:cs typeface="Section-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0"/>
          </p:nvPr>
        </p:nvSpPr>
        <p:spPr>
          <a:xfrm>
            <a:off x="457200" y="6050607"/>
            <a:ext cx="2133600" cy="2864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idx="11"/>
          </p:nvPr>
        </p:nvSpPr>
        <p:spPr>
          <a:xfrm>
            <a:off x="457200" y="6375807"/>
            <a:ext cx="2133600" cy="31829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48" y="415802"/>
            <a:ext cx="2242611" cy="87435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E6B0D1E4-3F67-224A-AAB5-99AA21849B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3966" y="178410"/>
            <a:ext cx="2635966" cy="152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3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/>
          <p:cNvCxnSpPr/>
          <p:nvPr userDrawn="1"/>
        </p:nvCxnSpPr>
        <p:spPr>
          <a:xfrm rot="10800000">
            <a:off x="457200" y="6356350"/>
            <a:ext cx="7219950" cy="1588"/>
          </a:xfrm>
          <a:prstGeom prst="line">
            <a:avLst/>
          </a:prstGeom>
          <a:ln w="63500" cap="flat" cmpd="sng" algn="ctr">
            <a:solidFill>
              <a:srgbClr val="001D7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6"/>
          <p:cNvSpPr txBox="1">
            <a:spLocks noChangeArrowheads="1"/>
          </p:cNvSpPr>
          <p:nvPr userDrawn="1"/>
        </p:nvSpPr>
        <p:spPr>
          <a:xfrm>
            <a:off x="7069084" y="6563586"/>
            <a:ext cx="2063750" cy="457200"/>
          </a:xfrm>
          <a:prstGeom prst="rect">
            <a:avLst/>
          </a:prstGeom>
          <a:ln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  <a:defRPr/>
            </a:pPr>
            <a:fld id="{F23D39E9-58C0-4A38-9244-ECE9CCFBC4C1}" type="slidenum">
              <a:rPr lang="fr-FR" altLang="fr-FR" sz="800" smtClean="0">
                <a:latin typeface="Calibri" charset="0"/>
              </a:rPr>
              <a:pPr>
                <a:spcBef>
                  <a:spcPct val="20000"/>
                </a:spcBef>
                <a:buFont typeface="Arial" charset="0"/>
                <a:buNone/>
                <a:defRPr/>
              </a:pPr>
              <a:t>‹N°›</a:t>
            </a:fld>
            <a:endParaRPr lang="fr-FR" altLang="fr-FR" sz="800" dirty="0">
              <a:latin typeface="Calibri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1122"/>
          </a:xfrm>
          <a:prstGeom prst="rect">
            <a:avLst/>
          </a:prstGeom>
          <a:solidFill>
            <a:srgbClr val="002892"/>
          </a:solidFill>
        </p:spPr>
        <p:txBody>
          <a:bodyPr anchor="ctr"/>
          <a:lstStyle>
            <a:lvl1pPr algn="l">
              <a:defRPr sz="1400" b="0" i="0">
                <a:solidFill>
                  <a:schemeClr val="bg1"/>
                </a:solidFill>
                <a:latin typeface="Section-Medium"/>
                <a:cs typeface="Section-Medium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10167"/>
            <a:ext cx="8229600" cy="841022"/>
          </a:xfrm>
          <a:prstGeom prst="rect">
            <a:avLst/>
          </a:prstGeom>
        </p:spPr>
        <p:txBody>
          <a:bodyPr/>
          <a:lstStyle>
            <a:lvl1pPr>
              <a:buNone/>
              <a:defRPr sz="2000" b="0" i="0">
                <a:latin typeface="Section-Bold"/>
                <a:cs typeface="Section-Bold"/>
              </a:defRPr>
            </a:lvl1pPr>
            <a:lvl3pPr>
              <a:buNone/>
              <a:defRPr sz="1400" b="0" i="0">
                <a:latin typeface="Section-Medium"/>
                <a:cs typeface="Section-Medium"/>
              </a:defRPr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idx="10"/>
          </p:nvPr>
        </p:nvSpPr>
        <p:spPr>
          <a:xfrm>
            <a:off x="7436556" y="274639"/>
            <a:ext cx="1241338" cy="241122"/>
          </a:xfrm>
          <a:prstGeom prst="rect">
            <a:avLst/>
          </a:prstGeom>
          <a:noFill/>
        </p:spPr>
        <p:txBody>
          <a:bodyPr anchor="b"/>
          <a:lstStyle>
            <a:lvl1pPr marL="0" indent="0" algn="r">
              <a:buNone/>
              <a:defRPr sz="1000" b="0" i="0">
                <a:ln>
                  <a:noFill/>
                </a:ln>
                <a:solidFill>
                  <a:schemeClr val="bg1"/>
                </a:solidFill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pour une image  2"/>
          <p:cNvSpPr>
            <a:spLocks noGrp="1"/>
          </p:cNvSpPr>
          <p:nvPr>
            <p:ph type="pic" idx="12"/>
          </p:nvPr>
        </p:nvSpPr>
        <p:spPr>
          <a:xfrm>
            <a:off x="457200" y="3668890"/>
            <a:ext cx="3578578" cy="2057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21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12168" y="3986389"/>
            <a:ext cx="4465726" cy="173990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Espace réservé du texte 3"/>
          <p:cNvSpPr>
            <a:spLocks noGrp="1"/>
          </p:cNvSpPr>
          <p:nvPr>
            <p:ph type="body" sz="half" idx="13"/>
          </p:nvPr>
        </p:nvSpPr>
        <p:spPr>
          <a:xfrm>
            <a:off x="2603500" y="1855611"/>
            <a:ext cx="6074393" cy="1686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idx="14"/>
          </p:nvPr>
        </p:nvSpPr>
        <p:spPr>
          <a:xfrm>
            <a:off x="4212167" y="3668889"/>
            <a:ext cx="4474633" cy="31749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 cap="all">
                <a:solidFill>
                  <a:srgbClr val="001D72"/>
                </a:solidFill>
                <a:latin typeface="Section-Bold"/>
                <a:cs typeface="Section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idx="15"/>
          </p:nvPr>
        </p:nvSpPr>
        <p:spPr>
          <a:xfrm>
            <a:off x="457201" y="6450615"/>
            <a:ext cx="6506632" cy="19931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50" y="6292137"/>
            <a:ext cx="1324181" cy="51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4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necteur droit 16"/>
          <p:cNvCxnSpPr/>
          <p:nvPr userDrawn="1"/>
        </p:nvCxnSpPr>
        <p:spPr>
          <a:xfrm rot="10800000">
            <a:off x="457200" y="6356350"/>
            <a:ext cx="7232650" cy="1588"/>
          </a:xfrm>
          <a:prstGeom prst="line">
            <a:avLst/>
          </a:prstGeom>
          <a:ln w="63500" cap="flat" cmpd="sng" algn="ctr">
            <a:solidFill>
              <a:srgbClr val="001D7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6"/>
          <p:cNvSpPr txBox="1">
            <a:spLocks noChangeArrowheads="1"/>
          </p:cNvSpPr>
          <p:nvPr userDrawn="1"/>
        </p:nvSpPr>
        <p:spPr>
          <a:xfrm>
            <a:off x="5372806" y="6530799"/>
            <a:ext cx="2063750" cy="457200"/>
          </a:xfrm>
          <a:prstGeom prst="rect">
            <a:avLst/>
          </a:prstGeom>
          <a:ln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20000"/>
              </a:spcBef>
              <a:buFont typeface="Arial" charset="0"/>
              <a:buNone/>
              <a:defRPr/>
            </a:pPr>
            <a:fld id="{070CFF80-F92F-47F3-BB69-7CC2BECB08AF}" type="slidenum">
              <a:rPr lang="fr-FR" altLang="fr-FR" sz="800" smtClean="0">
                <a:latin typeface="Calibri" charset="0"/>
              </a:rPr>
              <a:pPr algn="r">
                <a:spcBef>
                  <a:spcPct val="20000"/>
                </a:spcBef>
                <a:buFont typeface="Arial" charset="0"/>
                <a:buNone/>
                <a:defRPr/>
              </a:pPr>
              <a:t>‹N°›</a:t>
            </a:fld>
            <a:endParaRPr lang="fr-FR" altLang="fr-FR" sz="800">
              <a:latin typeface="Calibri" charset="0"/>
            </a:endParaRPr>
          </a:p>
        </p:txBody>
      </p:sp>
      <p:sp>
        <p:nvSpPr>
          <p:cNvPr id="9" name="Espace réservé du contenu 2"/>
          <p:cNvSpPr>
            <a:spLocks noGrp="1"/>
          </p:cNvSpPr>
          <p:nvPr>
            <p:ph idx="13"/>
          </p:nvPr>
        </p:nvSpPr>
        <p:spPr>
          <a:xfrm>
            <a:off x="457200" y="910167"/>
            <a:ext cx="8229600" cy="841022"/>
          </a:xfrm>
          <a:prstGeom prst="rect">
            <a:avLst/>
          </a:prstGeom>
        </p:spPr>
        <p:txBody>
          <a:bodyPr/>
          <a:lstStyle>
            <a:lvl1pPr>
              <a:buNone/>
              <a:defRPr sz="2000" b="0" i="0">
                <a:latin typeface="Section-Bold"/>
                <a:cs typeface="Section-Bold"/>
              </a:defRPr>
            </a:lvl1pPr>
            <a:lvl3pPr>
              <a:buNone/>
              <a:defRPr sz="1400" b="0" i="0">
                <a:latin typeface="Section-Medium"/>
                <a:cs typeface="Section-Medium"/>
              </a:defRPr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2" name="Espace réservé pour une image  2"/>
          <p:cNvSpPr>
            <a:spLocks noGrp="1"/>
          </p:cNvSpPr>
          <p:nvPr>
            <p:ph type="pic" idx="15"/>
          </p:nvPr>
        </p:nvSpPr>
        <p:spPr>
          <a:xfrm>
            <a:off x="457201" y="1928988"/>
            <a:ext cx="1991077" cy="1627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41926" y="3986389"/>
            <a:ext cx="4135967" cy="173990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half" idx="16"/>
          </p:nvPr>
        </p:nvSpPr>
        <p:spPr>
          <a:xfrm>
            <a:off x="2603500" y="1928987"/>
            <a:ext cx="6074393" cy="1627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idx="17"/>
          </p:nvPr>
        </p:nvSpPr>
        <p:spPr>
          <a:xfrm>
            <a:off x="4541926" y="3668889"/>
            <a:ext cx="4144874" cy="31749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 cap="all">
                <a:solidFill>
                  <a:srgbClr val="001D72"/>
                </a:solidFill>
                <a:latin typeface="Section-Bold"/>
                <a:cs typeface="Section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8"/>
          </p:nvPr>
        </p:nvSpPr>
        <p:spPr>
          <a:xfrm>
            <a:off x="457201" y="6450615"/>
            <a:ext cx="3776133" cy="19931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3668893"/>
            <a:ext cx="1991078" cy="20573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9" name="Espace réservé pour une image  2"/>
          <p:cNvSpPr>
            <a:spLocks noGrp="1"/>
          </p:cNvSpPr>
          <p:nvPr>
            <p:ph type="pic" idx="19"/>
          </p:nvPr>
        </p:nvSpPr>
        <p:spPr>
          <a:xfrm>
            <a:off x="2603500" y="3668891"/>
            <a:ext cx="1770944" cy="20573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21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0694" cy="241123"/>
          </a:xfrm>
          <a:prstGeom prst="rect">
            <a:avLst/>
          </a:prstGeom>
          <a:solidFill>
            <a:srgbClr val="001D72"/>
          </a:solidFill>
        </p:spPr>
        <p:txBody>
          <a:bodyPr anchor="ctr"/>
          <a:lstStyle>
            <a:lvl1pPr algn="l">
              <a:defRPr sz="1400" b="0" i="0">
                <a:solidFill>
                  <a:schemeClr val="bg1"/>
                </a:solidFill>
                <a:latin typeface="Section-Medium"/>
                <a:cs typeface="Section-Medium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2"/>
          <p:cNvSpPr>
            <a:spLocks noGrp="1"/>
          </p:cNvSpPr>
          <p:nvPr>
            <p:ph type="body" idx="14"/>
          </p:nvPr>
        </p:nvSpPr>
        <p:spPr>
          <a:xfrm>
            <a:off x="7436556" y="274639"/>
            <a:ext cx="1241338" cy="241122"/>
          </a:xfrm>
          <a:prstGeom prst="rect">
            <a:avLst/>
          </a:prstGeom>
          <a:noFill/>
        </p:spPr>
        <p:txBody>
          <a:bodyPr anchor="b"/>
          <a:lstStyle>
            <a:lvl1pPr marL="0" indent="0" algn="r">
              <a:buNone/>
              <a:defRPr sz="1000" b="0" i="0">
                <a:ln>
                  <a:noFill/>
                </a:ln>
                <a:solidFill>
                  <a:schemeClr val="bg1"/>
                </a:solidFill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850" y="6278644"/>
            <a:ext cx="1393397" cy="54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9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ctrTitle"/>
          </p:nvPr>
        </p:nvSpPr>
        <p:spPr bwMode="auto">
          <a:xfrm>
            <a:off x="977559" y="2283619"/>
            <a:ext cx="7158037" cy="22883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FR" dirty="0">
                <a:latin typeface="Marianne ExtraBold" panose="02000000000000000000" pitchFamily="50" charset="0"/>
                <a:ea typeface="ＭＳ Ｐゴシック" panose="020B0600070205080204" pitchFamily="34" charset="-128"/>
              </a:rPr>
              <a:t>Présentation du projet de décret modifiant le décret du 17 janvier 1986</a:t>
            </a:r>
            <a:r>
              <a:rPr lang="fr-FR" altLang="fr-FR" dirty="0">
                <a:latin typeface="Marianne ExtraBold" panose="02000000000000000000" pitchFamily="50" charset="0"/>
                <a:ea typeface="ＭＳ Ｐゴシック" panose="020B0600070205080204" pitchFamily="34" charset="-128"/>
              </a:rPr>
              <a:t/>
            </a:r>
            <a:br>
              <a:rPr lang="fr-FR" altLang="fr-FR" dirty="0">
                <a:latin typeface="Marianne ExtraBold" panose="02000000000000000000" pitchFamily="50" charset="0"/>
                <a:ea typeface="ＭＳ Ｐゴシック" panose="020B0600070205080204" pitchFamily="34" charset="-128"/>
              </a:rPr>
            </a:br>
            <a:r>
              <a:rPr lang="fr-FR" altLang="fr-FR" dirty="0" smtClean="0">
                <a:latin typeface="Marianne ExtraBold" panose="02000000000000000000" pitchFamily="50" charset="0"/>
                <a:ea typeface="ＭＳ Ｐゴシック" panose="020B0600070205080204" pitchFamily="34" charset="-128"/>
              </a:rPr>
              <a:t/>
            </a:r>
            <a:br>
              <a:rPr lang="fr-FR" altLang="fr-FR" dirty="0" smtClean="0">
                <a:latin typeface="Marianne ExtraBold" panose="02000000000000000000" pitchFamily="50" charset="0"/>
                <a:ea typeface="ＭＳ Ｐゴシック" panose="020B0600070205080204" pitchFamily="34" charset="-128"/>
              </a:rPr>
            </a:br>
            <a:r>
              <a:rPr lang="fr-FR" altLang="fr-FR" dirty="0" smtClean="0">
                <a:latin typeface="Marianne ExtraBold" panose="02000000000000000000" pitchFamily="50" charset="0"/>
                <a:ea typeface="ＭＳ Ｐゴシック" panose="020B0600070205080204" pitchFamily="34" charset="-128"/>
              </a:rPr>
              <a:t/>
            </a:r>
            <a:br>
              <a:rPr lang="fr-FR" altLang="fr-FR" dirty="0" smtClean="0">
                <a:latin typeface="Marianne ExtraBold" panose="02000000000000000000" pitchFamily="50" charset="0"/>
                <a:ea typeface="ＭＳ Ｐゴシック" panose="020B0600070205080204" pitchFamily="34" charset="-128"/>
              </a:rPr>
            </a:br>
            <a:endParaRPr lang="fr-FR" altLang="fr-FR" sz="2800" dirty="0">
              <a:latin typeface="Marianne ExtraBold" panose="02000000000000000000" pitchFamily="50" charset="0"/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A4C75205-E4AE-3D43-8068-B852BE460486}"/>
              </a:ext>
            </a:extLst>
          </p:cNvPr>
          <p:cNvSpPr/>
          <p:nvPr/>
        </p:nvSpPr>
        <p:spPr>
          <a:xfrm>
            <a:off x="116732" y="204281"/>
            <a:ext cx="2743200" cy="15054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E6B0D1E4-3F67-224A-AAB5-99AA21849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66" y="178410"/>
            <a:ext cx="2635966" cy="15297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65986" y="6363772"/>
            <a:ext cx="1856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600" dirty="0" smtClean="0">
                <a:latin typeface="Section-Medium" charset="0"/>
              </a:rPr>
              <a:t>GT </a:t>
            </a:r>
            <a:r>
              <a:rPr lang="fr-FR" altLang="fr-FR" sz="1600" dirty="0">
                <a:latin typeface="Section-Medium" charset="0"/>
              </a:rPr>
              <a:t>du </a:t>
            </a:r>
            <a:r>
              <a:rPr lang="fr-FR" altLang="fr-FR" sz="1600" dirty="0" smtClean="0">
                <a:latin typeface="Section-Medium" charset="0"/>
              </a:rPr>
              <a:t>3 juin 2021</a:t>
            </a:r>
            <a:endParaRPr lang="fr-FR" altLang="fr-FR" sz="1600" dirty="0">
              <a:latin typeface="Section-Medium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dirty="0"/>
              <a:t>Articles du projet de décret 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469132"/>
              </p:ext>
            </p:extLst>
          </p:nvPr>
        </p:nvGraphicFramePr>
        <p:xfrm>
          <a:off x="457200" y="870780"/>
          <a:ext cx="8229602" cy="5083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75"/>
                <a:gridCol w="2120947"/>
                <a:gridCol w="5165680"/>
              </a:tblGrid>
              <a:tr h="35097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23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Mesures d’accompagnement et congé de transition professionnelle en cas de restructurations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Insertion d’un nouveau chapitre IV au sein du 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titre XI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Insertion d’un nouvel article (article 50)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prévoyant que les agents contractuels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CDI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peuvent bénéficier des dispositifs applicables en cas de restructuration et notamment du congé de transition professionnelle conformément à l’article 2 du décret n° 2019-1441 du 23 décembre 2019 relatif aux mesures d'accompagnement de la restructuration d'un service de l'Etat ou de l'un de ses établissements publics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24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Insertion du cas 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congé d’accueil de l’enfant dans les cas d’exclusion du licenciement</a:t>
                      </a:r>
                    </a:p>
                    <a:p>
                      <a:endParaRPr lang="fr-FR" sz="14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49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25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Toilettage</a:t>
                      </a:r>
                      <a:endParaRPr lang="fr-FR" sz="14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Ensemble du décret du 17 janvier 1986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26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Article d’abrogation et de suppression </a:t>
                      </a:r>
                      <a:endParaRPr lang="fr-FR" sz="14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91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/>
              <a:t>Calendrier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363266877"/>
              </p:ext>
            </p:extLst>
          </p:nvPr>
        </p:nvGraphicFramePr>
        <p:xfrm>
          <a:off x="1524000" y="1397000"/>
          <a:ext cx="68291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55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ＭＳ Ｐゴシック" panose="020B0600070205080204" pitchFamily="34" charset="-128"/>
              </a:rPr>
              <a:t>O</a:t>
            </a:r>
            <a:r>
              <a:rPr lang="fr-FR" dirty="0" smtClean="0">
                <a:ea typeface="ＭＳ Ｐゴシック" panose="020B0600070205080204" pitchFamily="34" charset="-128"/>
              </a:rPr>
              <a:t>rientations </a:t>
            </a:r>
            <a:r>
              <a:rPr lang="fr-FR" dirty="0">
                <a:ea typeface="ＭＳ Ｐゴシック" panose="020B0600070205080204" pitchFamily="34" charset="-128"/>
              </a:rPr>
              <a:t>du projet de décret modifiant le décret </a:t>
            </a:r>
            <a:r>
              <a:rPr lang="fr-FR" dirty="0" smtClean="0">
                <a:ea typeface="ＭＳ Ｐゴシック" panose="020B0600070205080204" pitchFamily="34" charset="-128"/>
              </a:rPr>
              <a:t>du </a:t>
            </a:r>
            <a:r>
              <a:rPr lang="fr-FR" dirty="0">
                <a:ea typeface="ＭＳ Ｐゴシック" panose="020B0600070205080204" pitchFamily="34" charset="-128"/>
              </a:rPr>
              <a:t>17 janvier 1986</a:t>
            </a:r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" y="738909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r>
              <a:rPr lang="fr-FR" dirty="0" smtClean="0"/>
              <a:t>Objectifs :</a:t>
            </a:r>
          </a:p>
          <a:p>
            <a:pPr lvl="0"/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435736"/>
              </p:ext>
            </p:extLst>
          </p:nvPr>
        </p:nvGraphicFramePr>
        <p:xfrm>
          <a:off x="457201" y="597622"/>
          <a:ext cx="8229599" cy="542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364"/>
                <a:gridCol w="6867235"/>
              </a:tblGrid>
              <a:tr h="2757631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Objectifs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Actualisation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 du</a:t>
                      </a:r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 décret compte tenu des évolutions législatives et réglementaires intervenues depuis 2014, date de la dernière modification transversale du décret, notamment la loi de transformation de la fonction publique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Assurer la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lisibilité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 de l’ensemble des dispositions applicables</a:t>
                      </a:r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 aux agents contractuels (</a:t>
                      </a:r>
                      <a:r>
                        <a:rPr lang="fr-FR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fr-FR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entralisation dans le décret du 17 janvier 1986 des dispositions applicables aux contractuels figurant dans divers décret en Conseil d’Etat)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Harmonisation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 de la terminologie utilisée au sein des dispositions du décret du 17 janvier 1986 afin d’assurer une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cohérence de l’ensemble 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du décret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26469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Types de dispositions 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600" baseline="0" dirty="0" smtClean="0"/>
                        <a:t>Dispositions transposant les évolutions issues de la </a:t>
                      </a:r>
                      <a:r>
                        <a:rPr lang="fr-FR" sz="1600" b="1" baseline="0" dirty="0" smtClean="0"/>
                        <a:t>loi de transformation de la fonction publique  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600" b="1" baseline="0" dirty="0" smtClean="0"/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dirty="0" smtClean="0"/>
                        <a:t>Dispositions</a:t>
                      </a:r>
                      <a:r>
                        <a:rPr lang="fr-FR" sz="1600" baseline="0" dirty="0" smtClean="0"/>
                        <a:t> reprenant des </a:t>
                      </a:r>
                      <a:r>
                        <a:rPr lang="fr-FR" sz="1600" b="1" baseline="0" dirty="0" smtClean="0"/>
                        <a:t>dispositifs applicables aux contractuels </a:t>
                      </a:r>
                      <a:r>
                        <a:rPr lang="fr-FR" sz="1600" baseline="0" dirty="0" smtClean="0"/>
                        <a:t>figurant dans divers décrets en Conseil d’Etat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fr-FR" sz="1600" baseline="0" dirty="0" smtClean="0"/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dirty="0" smtClean="0"/>
                        <a:t>Dispositions de </a:t>
                      </a:r>
                      <a:r>
                        <a:rPr lang="fr-FR" sz="1600" b="1" dirty="0" smtClean="0"/>
                        <a:t>toilettage rédactionnel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fr-FR" sz="1600" dirty="0" smtClean="0"/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fr-FR" sz="1600" baseline="0" dirty="0" smtClean="0"/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b="1" baseline="0" dirty="0" smtClean="0"/>
                        <a:t>Harmonisation</a:t>
                      </a:r>
                      <a:r>
                        <a:rPr lang="fr-FR" sz="1600" baseline="0" dirty="0" smtClean="0"/>
                        <a:t> avec les droits des fonctionnaires </a:t>
                      </a:r>
                      <a:endParaRPr lang="fr-FR" sz="16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6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dirty="0"/>
              <a:t>Articles du projet de décret </a:t>
            </a:r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" y="672600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 smtClean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 algn="ctr"/>
            <a:endParaRPr lang="fr-FR" dirty="0" smtClean="0"/>
          </a:p>
          <a:p>
            <a:pPr lvl="0" algn="ctr"/>
            <a:endParaRPr lang="fr-FR" dirty="0"/>
          </a:p>
          <a:p>
            <a:pPr lvl="0"/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051479"/>
              </p:ext>
            </p:extLst>
          </p:nvPr>
        </p:nvGraphicFramePr>
        <p:xfrm>
          <a:off x="457200" y="672600"/>
          <a:ext cx="8229600" cy="4861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054"/>
                <a:gridCol w="2333767"/>
                <a:gridCol w="4851779"/>
              </a:tblGrid>
              <a:tr h="47381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2149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2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Article de toilettage 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l’article 1</a:t>
                      </a:r>
                      <a:r>
                        <a:rPr lang="fr-FR" sz="14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400" kern="1200" baseline="300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2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</a:t>
                      </a:r>
                      <a:r>
                        <a:rPr lang="fr-F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fr-FR" sz="1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Compétences des CCP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300" dirty="0" smtClean="0"/>
                        <a:t>Modification de l’article 1-2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3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3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Transposition des nouvelles compétences des CAP aux CCP</a:t>
                      </a:r>
                      <a:endParaRPr lang="fr-FR" sz="1300" b="0" i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11884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4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Rémunération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1-3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fr-FR" sz="13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cohérence avec l’article 28 loi TFP modifiant l’art 20 loi 83-634 qui comporte</a:t>
                      </a:r>
                      <a:r>
                        <a:rPr lang="fr-FR" sz="13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désormais des éléments sur</a:t>
                      </a:r>
                      <a:r>
                        <a:rPr lang="fr-FR" sz="13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rémunération des agents contractuels en précisant qu’elle « peut tenir compte de leurs résultats professionnels et des résultats collectifs du service »</a:t>
                      </a:r>
                      <a:endParaRPr lang="fr-FR" sz="1300" i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95457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5 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des agents contractuels contre des mesures discriminatoires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Création d’un nouvel article 1-5  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3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Insertion d’un article reprenant les dispositions du décret n° 2016-1156 du 24 août 2016 portant application de l'article 32 de la loi n° 83-634 du 13 juillet 1983 portant droits et obligations des fonctionnaires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103676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6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Recours à la visio-conférence pour l’organisation des entretiens de recrutement 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des articles 3-6 et 3-7 </a:t>
                      </a:r>
                      <a:endParaRPr lang="fr-FR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3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Intégration des dispositions sur la visio-conférence prévue par le décret n° 2017-1748 du 22 décembre 2017 fixant les conditions de recours à la visioconférence pour l'organisation des voies d'accès à la fonction publique de l'Etat 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41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100013"/>
            <a:ext cx="8229600" cy="4159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just"/>
            <a:r>
              <a:rPr lang="fr-FR" dirty="0"/>
              <a:t>Articles du projet de décret </a:t>
            </a:r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090843"/>
              </p:ext>
            </p:extLst>
          </p:nvPr>
        </p:nvGraphicFramePr>
        <p:xfrm>
          <a:off x="457200" y="594360"/>
          <a:ext cx="8229602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138"/>
                <a:gridCol w="4371975"/>
                <a:gridCol w="2757489"/>
              </a:tblGrid>
              <a:tr h="31822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799832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7 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Clauses du contrat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fr-FR" sz="13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cohérence avec la loi n° 2016-483 du 20 avril 2016 relative à la déontologie et aux droits et obligations des fonctionnaires 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 catégorie hiérarchique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fr-FR" sz="13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cohérence avec la directive (UE) 2019/1152 du Parlement européen et du Conseil du 20 juin 2019 relative à des conditions de travail transparentes et prévisibles dans l’Union européenne 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 identité des parties et lieu d’affectation</a:t>
                      </a:r>
                      <a:endParaRPr lang="fr-FR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4 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851625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8 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Toilettage pour déterminer uniquement la </a:t>
                      </a:r>
                      <a:r>
                        <a:rPr lang="fr-FR" sz="13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durée des contrats 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seuls agents recrutés sur le fondement de l’article 16 loi du 20 janvier 2017 pour occuper des </a:t>
                      </a:r>
                      <a:r>
                        <a:rPr lang="fr-FR" sz="13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emplois permanents et temporaires au sein des AAI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lorsqu’aucune autre disposition législative ou réglementaire ne fixe la durée des contrats</a:t>
                      </a:r>
                      <a:endParaRPr lang="fr-FR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8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347749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9 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Démission et indemnité compensatrice de congés annuels</a:t>
                      </a:r>
                      <a:endParaRPr lang="fr-FR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10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347749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10 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Intégration des c</a:t>
                      </a:r>
                      <a:r>
                        <a:rPr lang="fr-FR" sz="1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ongés des responsables associatifs bénévoles, des titulaires de mandats mutualistes autres qu'administrateurs et des membres des conseils citoyens</a:t>
                      </a:r>
                      <a:r>
                        <a:rPr lang="fr-FR" sz="13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congé </a:t>
                      </a:r>
                      <a:r>
                        <a:rPr lang="fr-FR" sz="1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VAE, congé pour bilan de compétence, période de professionnalisation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11 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18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/>
              <a:t>Articles du projet de décret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767429"/>
              </p:ext>
            </p:extLst>
          </p:nvPr>
        </p:nvGraphicFramePr>
        <p:xfrm>
          <a:off x="457200" y="716259"/>
          <a:ext cx="8229602" cy="5533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75"/>
                <a:gridCol w="1929879"/>
                <a:gridCol w="5356748"/>
              </a:tblGrid>
              <a:tr h="56223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416183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11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Modulation de la durée du congé parental 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</a:t>
                      </a:r>
                      <a:r>
                        <a:rPr lang="fr-FR" sz="13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durée du congé parental renouvelable comprise entre deux et six mois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Prise en compte de la période du congé parental dans la limite de 5 ans pour le calcul de l'ancienneté ou de la durée de services effectifs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b="0" dirty="0" smtClean="0"/>
                        <a:t>Modification de l’article</a:t>
                      </a:r>
                      <a:r>
                        <a:rPr lang="fr-FR" sz="1400" b="0" baseline="0" dirty="0" smtClean="0"/>
                        <a:t> </a:t>
                      </a:r>
                      <a:r>
                        <a:rPr lang="fr-FR" sz="1400" b="0" dirty="0" smtClean="0"/>
                        <a:t>19 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Transposition des mesures prévues  </a:t>
                      </a:r>
                      <a:r>
                        <a:rPr lang="fr-FR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 l’accord du 30 novembre 2018 relatif à l’égalité professionnelle entre les femmes et les hommes dans la fonction publique ;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eprise</a:t>
                      </a:r>
                      <a:r>
                        <a:rPr lang="fr-FR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dispositions applicables aux 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fonctionnaires prévues par le décret n° </a:t>
                      </a:r>
                      <a:r>
                        <a:rPr lang="fr-FR" sz="1400" b="0" dirty="0" smtClean="0"/>
                        <a:t>2020-529 du 5 mai 2020 modifiant les dispositions relatives au congé parental des fonctionnaires et à la disponibilité pour élever un enfant.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Aujourd’hui, la durée du congé parental est prise en compte 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dans </a:t>
                      </a:r>
                      <a:r>
                        <a:rPr lang="fr-FR" sz="1400" b="0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 totalité la première année puis pour moitié les années suivantes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le calcul de l'ancienneté ou de la durée de services effectifs exigées pour :</a:t>
                      </a:r>
                    </a:p>
                    <a:p>
                      <a:pPr marL="360363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 réexamen ou l'évolution des conditions de leur rémunération,</a:t>
                      </a:r>
                    </a:p>
                    <a:p>
                      <a:pPr marL="360363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l'ouverture des droits à congés prévus par le décret du 17 janvier 1986 et des droits liés à la formation, </a:t>
                      </a:r>
                    </a:p>
                    <a:p>
                      <a:pPr marL="360363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le recrutement par la voie des concours prévus au 2° de l'article 19 de la loi du 11 janvier 1984 </a:t>
                      </a:r>
                    </a:p>
                    <a:p>
                      <a:pPr marL="360363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pour la détermination du classement d'échelon des lauréats de ces concours dans les corps de fonctionnaires de l'Etat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564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12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Relèvement de l’âge de l’enfant pour lequel la disponibilité est de droit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20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fr-FR" sz="13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39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/>
              <a:t>Articles du projet de décret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933592"/>
              </p:ext>
            </p:extLst>
          </p:nvPr>
        </p:nvGraphicFramePr>
        <p:xfrm>
          <a:off x="457200" y="788893"/>
          <a:ext cx="8229602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75"/>
                <a:gridCol w="2640768"/>
                <a:gridCol w="4645859"/>
              </a:tblGrid>
              <a:tr h="35097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6564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13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Congé sans rémunération pour convenances personnelles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dirty="0" smtClean="0"/>
                        <a:t>Modification de l’article 22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Alignement de la durée maximale sur la</a:t>
                      </a:r>
                      <a:r>
                        <a:rPr lang="fr-FR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durée maximale de la disponibilité pour convenance personnelle accordée aux fonctionnaires qui est désormais de cinq ans (article 44 du décret 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n°85-986 du 16 septembre 1985 relatif au régime particulier de certaines positions des fonctionnaires de l'Etat, à la mise à disposition, à l'intégration et à la cessation définitive de fonctions)</a:t>
                      </a:r>
                      <a:r>
                        <a:rPr lang="fr-FR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fr-FR" sz="1300" b="0" dirty="0" smtClean="0"/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14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Congé sans rémunération pour la création d'une entreprise</a:t>
                      </a:r>
                      <a:endParaRPr lang="fr-FR" sz="14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l’article 23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Disposition</a:t>
                      </a:r>
                      <a:r>
                        <a:rPr lang="fr-FR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réécrite afin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mieux</a:t>
                      </a:r>
                      <a:r>
                        <a:rPr lang="fr-FR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articuler ce congé avec les obligations déontologiques déclinées dans le décret 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n° 2020-69 du 30 janvier 2020 relatif aux contrôles déontologiques dans la fonction publique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73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/>
              <a:t>Articles du projet de décret 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331392"/>
              </p:ext>
            </p:extLst>
          </p:nvPr>
        </p:nvGraphicFramePr>
        <p:xfrm>
          <a:off x="457200" y="611472"/>
          <a:ext cx="8229602" cy="492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75"/>
                <a:gridCol w="4099873"/>
                <a:gridCol w="3186754"/>
              </a:tblGrid>
              <a:tr h="35097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15 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Prise en compte de la durée de certains congés dans l’ancienneté de services publics requis :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l’admission à concourir, pour les concours internes des 3 versants de la FP et non plus uniquement les concours internes de l’Etat.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la détermination du classement d'échelon des lauréats de ces concours dans les corps et cadre d’emploi de fonctionnaires des 3 versants et non plus uniquement de l’Etat</a:t>
                      </a:r>
                      <a:endParaRPr lang="fr-FR" sz="1400" b="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31-1</a:t>
                      </a:r>
                      <a:endParaRPr lang="fr-FR" sz="1400" b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18 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Extension de l’assimilation des services à temps partiels à des services à temps plein pour le calcul de l’ancienneté de services publics requis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0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l’admission à concourir, pour les concours internes des 3 versants de la FP et non plus uniquement les concours internes de l’Etat.</a:t>
                      </a:r>
                    </a:p>
                    <a:p>
                      <a:pPr lvl="0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 la détermination du classement d'échelon des lauréats de ces concours dans les corps et cadre d’emploi de fonctionnaires des 3 versants et non plus uniquement de l’Etat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40</a:t>
                      </a:r>
                      <a:endParaRPr lang="fr-FR" sz="1400" b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531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dirty="0"/>
              <a:t>Articles du projet de décret 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3348"/>
              </p:ext>
            </p:extLst>
          </p:nvPr>
        </p:nvGraphicFramePr>
        <p:xfrm>
          <a:off x="477672" y="775245"/>
          <a:ext cx="8229602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75"/>
                <a:gridCol w="2640768"/>
                <a:gridCol w="4645859"/>
              </a:tblGrid>
              <a:tr h="35097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16 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Réemploi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Insertion du congé de formation</a:t>
                      </a:r>
                      <a:r>
                        <a:rPr lang="fr-FR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professionnelle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 de l’article 32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L’objectif est de lever une ambiguïté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 l’obligation de réemploi d’un agent contractuel à durée indéterminée postérieurement à un CFP (l’article 10 du décret 2007 1942 qui ne rend pas applicable l’obligation de réemploi à un agent contractuel après un CFP)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Alignement  sur le régime des fonctionnaires qui prévoit une obligation de réemploi est explicitement prévue pour les fonctionnaires à l’issue de leur CFP (article 28 du décret </a:t>
                      </a:r>
                      <a:r>
                        <a:rPr lang="fr-FR" sz="1400" b="0" dirty="0" smtClean="0"/>
                        <a:t>n°2007-1470 du 15 octobre 2007 relatif à la formation professionnelle tout au long de la vie des fonctionnaires de l'Etat)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17 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Création de la MAD à temps partagé comme ce qu’il existe pour les fonctionnaires (article 41 loi 84-16)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Elargissement de la MAD des agents contractuels dans les organismes d’accueil prévus pour les fonctionnaires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l’article 33-3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9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dirty="0"/>
              <a:t>Articles du projet de décret </a:t>
            </a:r>
            <a:endParaRPr lang="fr-FR" altLang="fr-FR" dirty="0"/>
          </a:p>
        </p:txBody>
      </p:sp>
      <p:sp>
        <p:nvSpPr>
          <p:cNvPr id="10248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fr-FR" altLang="fr-FR">
              <a:latin typeface="Section-Medium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145908"/>
              </p:ext>
            </p:extLst>
          </p:nvPr>
        </p:nvGraphicFramePr>
        <p:xfrm>
          <a:off x="457200" y="788894"/>
          <a:ext cx="8229602" cy="5113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75"/>
                <a:gridCol w="3949747"/>
                <a:gridCol w="3336880"/>
              </a:tblGrid>
              <a:tr h="35097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/>
                        <a:t>Articles du</a:t>
                      </a:r>
                      <a:r>
                        <a:rPr lang="fr-FR" sz="1300" baseline="0" dirty="0" smtClean="0"/>
                        <a:t> PJD</a:t>
                      </a:r>
                      <a:endParaRPr lang="fr-FR" sz="13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smtClean="0">
                          <a:solidFill>
                            <a:schemeClr val="bg1"/>
                          </a:solidFill>
                          <a:latin typeface="+mn-lt"/>
                        </a:rPr>
                        <a:t>Objet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Disposition modifiée</a:t>
                      </a:r>
                      <a:r>
                        <a:rPr lang="fr-FR" sz="13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ou créé</a:t>
                      </a:r>
                      <a:r>
                        <a:rPr lang="fr-FR" sz="13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 dans le décret du 17 janvier 1986</a:t>
                      </a:r>
                      <a:endParaRPr lang="fr-FR" sz="1300" dirty="0"/>
                    </a:p>
                  </a:txBody>
                  <a:tcPr/>
                </a:tc>
              </a:tr>
              <a:tr h="6564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Article 19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Obligation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à ce que le </a:t>
                      </a:r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magistrat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ayant ordonné le contrôle judiciaire et le procureur de la République soient </a:t>
                      </a:r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informés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mesures prises à l'égard de l’agent contractuel</a:t>
                      </a:r>
                    </a:p>
                    <a:p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Rétablissement en cas de relaxe 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 figure à l’article 30 de la loi n°83-634</a:t>
                      </a:r>
                      <a:endParaRPr lang="fr-FR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dirty="0" smtClean="0"/>
                        <a:t>Modification de l’article 43</a:t>
                      </a:r>
                      <a:endParaRPr lang="fr-FR" sz="1300" b="0" dirty="0" smtClean="0"/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46556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20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Prescription des faits 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l’article 19 de la loi de 1983</a:t>
                      </a:r>
                      <a:endParaRPr lang="fr-FR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l’article 43-1</a:t>
                      </a: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21 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Création de l’ETF pour une durée maximale de trois jours</a:t>
                      </a:r>
                      <a:r>
                        <a:rPr lang="fr-FR" sz="13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sans passage en CCP </a:t>
                      </a:r>
                      <a:r>
                        <a:rPr lang="fr-FR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(voir article 1-2) et mise en cohérence de la durée de l'exclusion temporaire des fonctions d’une durée maximale de 6 mois ou d’un an</a:t>
                      </a:r>
                      <a:endParaRPr lang="fr-FR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l’article 43-2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  <a:tr h="613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Article 22 </a:t>
                      </a:r>
                      <a:endParaRPr lang="fr-FR" sz="1400" b="1" dirty="0"/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Insertion de l’ETF pour une durée maximale de trois jours au sein des sanctions pouvant être 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déléguées</a:t>
                      </a:r>
                    </a:p>
                    <a:p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cohérence du régime de délégation des sanctions équivalentes aux sanctions du premier groupe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l’échelle des sanctions de la FP, par ajout de l’ETF avec retenue </a:t>
                      </a:r>
                      <a:r>
                        <a:rPr lang="fr-FR" sz="1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rémunération pour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 durée maximale de trois jours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l’article 44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1D2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27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-ppt-DGAFP.potx [Lecture seule]" id="{00C37512-92CF-4B7B-95B7-CC15A04DD456}" vid="{FDB5DDC7-0580-4D73-A082-908A83F75A48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4184</TotalTime>
  <Words>1476</Words>
  <Application>Microsoft Office PowerPoint</Application>
  <PresentationFormat>Affichage à l'écran (4:3)</PresentationFormat>
  <Paragraphs>185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Marianne ExtraBold</vt:lpstr>
      <vt:lpstr>Section-Bold</vt:lpstr>
      <vt:lpstr>Section-Medium</vt:lpstr>
      <vt:lpstr>Times New Roman</vt:lpstr>
      <vt:lpstr>Wingdings</vt:lpstr>
      <vt:lpstr>Thème Office</vt:lpstr>
      <vt:lpstr>Présentation du projet de décret modifiant le décret du 17 janvier 1986   </vt:lpstr>
      <vt:lpstr>Orientations du projet de décret modifiant le décret du 17 janvier 1986</vt:lpstr>
      <vt:lpstr>Articles du projet de décret </vt:lpstr>
      <vt:lpstr>Articles du projet de décret </vt:lpstr>
      <vt:lpstr>Articles du projet de décret</vt:lpstr>
      <vt:lpstr>Articles du projet de décret</vt:lpstr>
      <vt:lpstr>Articles du projet de décret </vt:lpstr>
      <vt:lpstr>Articles du projet de décret </vt:lpstr>
      <vt:lpstr>Articles du projet de décret </vt:lpstr>
      <vt:lpstr>Articles du projet de décret </vt:lpstr>
      <vt:lpstr>Calendrier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anne.basset@finances.gouv.fr</dc:creator>
  <cp:lastModifiedBy>BASSET Anne</cp:lastModifiedBy>
  <cp:revision>262</cp:revision>
  <cp:lastPrinted>2020-10-26T15:05:13Z</cp:lastPrinted>
  <dcterms:created xsi:type="dcterms:W3CDTF">2020-07-08T14:29:06Z</dcterms:created>
  <dcterms:modified xsi:type="dcterms:W3CDTF">2021-05-28T08:56:00Z</dcterms:modified>
</cp:coreProperties>
</file>